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5/7/2019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5/7/2019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7851648" cy="1828800"/>
          </a:xfrm>
        </p:spPr>
        <p:txBody>
          <a:bodyPr anchor="t"/>
          <a:lstStyle/>
          <a:p>
            <a:pPr algn="ctr"/>
            <a:r>
              <a:rPr lang="en-US" dirty="0" smtClean="0"/>
              <a:t>INTEGRATED FISH FARMING WITH POULTRY</a:t>
            </a:r>
            <a:endParaRPr lang="en-IN" dirty="0"/>
          </a:p>
        </p:txBody>
      </p:sp>
      <p:sp>
        <p:nvSpPr>
          <p:cNvPr id="3" name="Subtitle 2"/>
          <p:cNvSpPr>
            <a:spLocks noGrp="1"/>
          </p:cNvSpPr>
          <p:nvPr>
            <p:ph type="subTitle" idx="1"/>
          </p:nvPr>
        </p:nvSpPr>
        <p:spPr>
          <a:xfrm>
            <a:off x="533400" y="3228536"/>
            <a:ext cx="7854696" cy="2562664"/>
          </a:xfrm>
        </p:spPr>
        <p:txBody>
          <a:bodyPr>
            <a:normAutofit/>
          </a:bodyPr>
          <a:lstStyle/>
          <a:p>
            <a:pPr algn="ctr"/>
            <a:r>
              <a:rPr lang="en-US" dirty="0" smtClean="0"/>
              <a:t>6</a:t>
            </a:r>
            <a:r>
              <a:rPr lang="en-US" baseline="30000" dirty="0" smtClean="0"/>
              <a:t>th</a:t>
            </a:r>
            <a:r>
              <a:rPr lang="en-US" dirty="0" smtClean="0"/>
              <a:t> SEMESTER</a:t>
            </a:r>
          </a:p>
          <a:p>
            <a:pPr algn="ctr"/>
            <a:endParaRPr lang="en-US" dirty="0" smtClean="0"/>
          </a:p>
          <a:p>
            <a:pPr algn="ctr"/>
            <a:endParaRPr lang="en-US" dirty="0" smtClean="0"/>
          </a:p>
          <a:p>
            <a:pPr algn="ctr"/>
            <a:r>
              <a:rPr lang="en-US" dirty="0" smtClean="0"/>
              <a:t>DR. SARBOJIT THAOSEN</a:t>
            </a:r>
          </a:p>
          <a:p>
            <a:pPr algn="ctr"/>
            <a:r>
              <a:rPr lang="en-US" dirty="0" smtClean="0"/>
              <a:t>HAFLONG GOVT. COLLEGE</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buFont typeface="Arial" pitchFamily="34" charset="0"/>
              <a:buChar char="•"/>
            </a:pPr>
            <a:r>
              <a:rPr lang="en-US" sz="2000" dirty="0" smtClean="0"/>
              <a:t>The principle of integrated fish farming involves – farming of fish + livestock +/ or agricultural crops.</a:t>
            </a:r>
          </a:p>
          <a:p>
            <a:pPr>
              <a:buFont typeface="Arial" pitchFamily="34" charset="0"/>
              <a:buChar char="•"/>
            </a:pPr>
            <a:r>
              <a:rPr lang="en-US" sz="2000" dirty="0" smtClean="0"/>
              <a:t>Efficient in resource utilization</a:t>
            </a:r>
          </a:p>
          <a:p>
            <a:pPr>
              <a:buFont typeface="Arial" pitchFamily="34" charset="0"/>
              <a:buChar char="•"/>
            </a:pPr>
            <a:r>
              <a:rPr lang="en-US" sz="2000" dirty="0" smtClean="0"/>
              <a:t>Rising cost of protein – rich fish food and chemical fertilizers.</a:t>
            </a:r>
          </a:p>
          <a:p>
            <a:pPr>
              <a:buFont typeface="Arial" pitchFamily="34" charset="0"/>
              <a:buChar char="•"/>
            </a:pPr>
            <a:endParaRPr lang="en-US" sz="2000" dirty="0" smtClean="0"/>
          </a:p>
          <a:p>
            <a:pPr algn="ctr">
              <a:buNone/>
            </a:pPr>
            <a:r>
              <a:rPr lang="en-US" sz="2400" dirty="0" smtClean="0"/>
              <a:t>Integrated Fish farming</a:t>
            </a:r>
          </a:p>
          <a:p>
            <a:pPr>
              <a:buNone/>
            </a:pPr>
            <a:endParaRPr lang="en-US" sz="2400" dirty="0" smtClean="0"/>
          </a:p>
          <a:p>
            <a:pPr>
              <a:buNone/>
            </a:pPr>
            <a:r>
              <a:rPr lang="en-US" sz="2400" dirty="0" smtClean="0"/>
              <a:t>	 </a:t>
            </a:r>
            <a:r>
              <a:rPr lang="en-US" sz="2000" dirty="0" smtClean="0"/>
              <a:t>Integrated fish farming systems refer to the production , integrated management and comprehensive use of aquaculture, agriculture and livestock.</a:t>
            </a:r>
          </a:p>
          <a:p>
            <a:pPr>
              <a:buNone/>
            </a:pPr>
            <a:endParaRPr lang="en-US" sz="2000" dirty="0" smtClean="0"/>
          </a:p>
          <a:p>
            <a:pPr>
              <a:buNone/>
            </a:pPr>
            <a:r>
              <a:rPr lang="en-US" sz="2000" dirty="0" smtClean="0"/>
              <a:t>	India : about 1500 years ago</a:t>
            </a: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943600"/>
          </a:xfrm>
        </p:spPr>
        <p:txBody>
          <a:bodyPr/>
          <a:lstStyle/>
          <a:p>
            <a:pPr algn="ctr"/>
            <a:r>
              <a:rPr lang="en-US" dirty="0" smtClean="0"/>
              <a:t>Types</a:t>
            </a:r>
          </a:p>
          <a:p>
            <a:pPr>
              <a:buFont typeface="Wingdings" pitchFamily="2" charset="2"/>
              <a:buChar char="Ø"/>
            </a:pPr>
            <a:r>
              <a:rPr lang="en-US" sz="2000" dirty="0" smtClean="0"/>
              <a:t>Aquaculture – Agriculture Integration</a:t>
            </a:r>
          </a:p>
          <a:p>
            <a:pPr>
              <a:buFont typeface="Wingdings" pitchFamily="2" charset="2"/>
              <a:buChar char="Ø"/>
            </a:pPr>
            <a:endParaRPr lang="en-US" sz="2000" dirty="0" smtClean="0"/>
          </a:p>
          <a:p>
            <a:pPr>
              <a:buFont typeface="Wingdings" pitchFamily="2" charset="2"/>
              <a:buChar char="Ø"/>
            </a:pPr>
            <a:r>
              <a:rPr lang="en-US" sz="2000" dirty="0" smtClean="0"/>
              <a:t>Aquaculture – Livestock Integration </a:t>
            </a:r>
          </a:p>
          <a:p>
            <a:pPr algn="ctr">
              <a:buNone/>
            </a:pPr>
            <a:r>
              <a:rPr lang="en-US" dirty="0" smtClean="0"/>
              <a:t>Aquaculture – Livestock Integration </a:t>
            </a:r>
          </a:p>
          <a:p>
            <a:pPr>
              <a:buFont typeface="Arial" pitchFamily="34" charset="0"/>
              <a:buChar char="•"/>
            </a:pPr>
            <a:r>
              <a:rPr lang="en-US" sz="2000" dirty="0" smtClean="0"/>
              <a:t>Fish – Duck integration</a:t>
            </a:r>
          </a:p>
          <a:p>
            <a:pPr>
              <a:buFont typeface="Arial" pitchFamily="34" charset="0"/>
              <a:buChar char="•"/>
            </a:pPr>
            <a:r>
              <a:rPr lang="en-US" sz="2000" dirty="0" smtClean="0"/>
              <a:t>Fish – cattle integration</a:t>
            </a:r>
          </a:p>
          <a:p>
            <a:pPr>
              <a:buFont typeface="Arial" pitchFamily="34" charset="0"/>
              <a:buChar char="•"/>
            </a:pPr>
            <a:r>
              <a:rPr lang="en-US" sz="2000" dirty="0" smtClean="0"/>
              <a:t>Fish – Poultry integration</a:t>
            </a:r>
          </a:p>
          <a:p>
            <a:pPr>
              <a:buFont typeface="Arial" pitchFamily="34" charset="0"/>
              <a:buChar char="•"/>
            </a:pPr>
            <a:r>
              <a:rPr lang="en-US" sz="2000" dirty="0" smtClean="0"/>
              <a:t>Fish – Pig integration</a:t>
            </a:r>
          </a:p>
          <a:p>
            <a:pPr>
              <a:buFont typeface="Arial" pitchFamily="34" charset="0"/>
              <a:buChar char="•"/>
            </a:pPr>
            <a:r>
              <a:rPr lang="en-US" sz="2000" dirty="0" smtClean="0"/>
              <a:t>Fish – Goat/ Sheep integration</a:t>
            </a:r>
          </a:p>
          <a:p>
            <a:pPr>
              <a:buFont typeface="Arial" pitchFamily="34" charset="0"/>
              <a:buChar char="•"/>
            </a:pPr>
            <a:r>
              <a:rPr lang="en-US" sz="2000" dirty="0" smtClean="0"/>
              <a:t>Fish – Rabbit integration</a:t>
            </a:r>
          </a:p>
          <a:p>
            <a:pPr>
              <a:buNone/>
            </a:pP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4389120"/>
          </a:xfrm>
        </p:spPr>
        <p:txBody>
          <a:bodyPr/>
          <a:lstStyle/>
          <a:p>
            <a:pPr algn="ctr"/>
            <a:r>
              <a:rPr lang="en-US" dirty="0" smtClean="0"/>
              <a:t>Some fishes used </a:t>
            </a:r>
          </a:p>
          <a:p>
            <a:r>
              <a:rPr lang="en-US" sz="2000" dirty="0" smtClean="0"/>
              <a:t>1. </a:t>
            </a:r>
            <a:r>
              <a:rPr lang="en-US" sz="2000" dirty="0" err="1" smtClean="0"/>
              <a:t>Hypothalmichthys</a:t>
            </a:r>
            <a:r>
              <a:rPr lang="en-US" sz="2000" dirty="0" smtClean="0"/>
              <a:t> </a:t>
            </a:r>
            <a:r>
              <a:rPr lang="en-US" sz="2000" dirty="0" err="1" smtClean="0"/>
              <a:t>molitrix</a:t>
            </a:r>
            <a:r>
              <a:rPr lang="en-US" sz="2000" dirty="0" smtClean="0"/>
              <a:t> (silver carp</a:t>
            </a:r>
          </a:p>
          <a:p>
            <a:r>
              <a:rPr lang="en-US" sz="2000" dirty="0" smtClean="0"/>
              <a:t>2. </a:t>
            </a:r>
            <a:r>
              <a:rPr lang="en-US" sz="2000" dirty="0" err="1" smtClean="0"/>
              <a:t>Ctenopharyngodon</a:t>
            </a:r>
            <a:r>
              <a:rPr lang="en-US" sz="2000" dirty="0" smtClean="0"/>
              <a:t> </a:t>
            </a:r>
            <a:r>
              <a:rPr lang="en-US" sz="2000" dirty="0" err="1" smtClean="0"/>
              <a:t>idella</a:t>
            </a:r>
            <a:r>
              <a:rPr lang="en-US" sz="2000" dirty="0" smtClean="0"/>
              <a:t> (grass carp)</a:t>
            </a:r>
          </a:p>
          <a:p>
            <a:r>
              <a:rPr lang="en-US" sz="2000" dirty="0" smtClean="0"/>
              <a:t>3. </a:t>
            </a:r>
            <a:r>
              <a:rPr lang="en-US" sz="2000" dirty="0" err="1" smtClean="0"/>
              <a:t>Labeo</a:t>
            </a:r>
            <a:r>
              <a:rPr lang="en-US" sz="2000" dirty="0" smtClean="0"/>
              <a:t> </a:t>
            </a:r>
            <a:r>
              <a:rPr lang="en-US" sz="2000" dirty="0" err="1" smtClean="0"/>
              <a:t>rohita</a:t>
            </a:r>
            <a:r>
              <a:rPr lang="en-US" sz="2000" dirty="0" smtClean="0"/>
              <a:t> (</a:t>
            </a:r>
            <a:r>
              <a:rPr lang="en-US" sz="2000" dirty="0" err="1" smtClean="0"/>
              <a:t>rohu</a:t>
            </a:r>
            <a:r>
              <a:rPr lang="en-US" sz="2000" dirty="0" smtClean="0"/>
              <a:t>)</a:t>
            </a:r>
          </a:p>
          <a:p>
            <a:r>
              <a:rPr lang="en-US" sz="2000" dirty="0" smtClean="0"/>
              <a:t>4. </a:t>
            </a:r>
            <a:r>
              <a:rPr lang="en-US" sz="2000" dirty="0" err="1" smtClean="0"/>
              <a:t>Cirrihinus</a:t>
            </a:r>
            <a:r>
              <a:rPr lang="en-US" sz="2000" dirty="0" smtClean="0"/>
              <a:t> </a:t>
            </a:r>
            <a:r>
              <a:rPr lang="en-US" sz="2000" dirty="0" err="1" smtClean="0"/>
              <a:t>mrigala</a:t>
            </a:r>
            <a:r>
              <a:rPr lang="en-US" sz="2000" dirty="0" smtClean="0"/>
              <a:t> (</a:t>
            </a:r>
            <a:r>
              <a:rPr lang="en-US" sz="2000" dirty="0" err="1" smtClean="0"/>
              <a:t>mrigal</a:t>
            </a:r>
            <a:r>
              <a:rPr lang="en-US" sz="2000" dirty="0" smtClean="0"/>
              <a:t>)</a:t>
            </a:r>
          </a:p>
          <a:p>
            <a:r>
              <a:rPr lang="en-US" sz="2000" dirty="0" smtClean="0"/>
              <a:t>5. </a:t>
            </a:r>
            <a:r>
              <a:rPr lang="en-US" sz="2000" dirty="0" err="1" smtClean="0"/>
              <a:t>Cyprinus</a:t>
            </a:r>
            <a:r>
              <a:rPr lang="en-US" sz="2000" dirty="0" smtClean="0"/>
              <a:t> </a:t>
            </a:r>
            <a:r>
              <a:rPr lang="en-US" sz="2000" dirty="0" err="1" smtClean="0"/>
              <a:t>carpio</a:t>
            </a:r>
            <a:r>
              <a:rPr lang="en-US" sz="2000" dirty="0" smtClean="0"/>
              <a:t> (common carp)</a:t>
            </a:r>
          </a:p>
          <a:p>
            <a:r>
              <a:rPr lang="en-US" sz="2000" dirty="0" smtClean="0"/>
              <a:t>6. </a:t>
            </a:r>
            <a:r>
              <a:rPr lang="en-US" sz="2000" dirty="0" err="1" smtClean="0"/>
              <a:t>Catla</a:t>
            </a:r>
            <a:r>
              <a:rPr lang="en-US" sz="2000" dirty="0" smtClean="0"/>
              <a:t> </a:t>
            </a:r>
            <a:r>
              <a:rPr lang="en-US" sz="2000" dirty="0" err="1" smtClean="0"/>
              <a:t>catla</a:t>
            </a:r>
            <a:r>
              <a:rPr lang="en-US" sz="2000" dirty="0" smtClean="0"/>
              <a:t> (</a:t>
            </a:r>
            <a:r>
              <a:rPr lang="en-US" sz="2000" dirty="0" err="1" smtClean="0"/>
              <a:t>catla</a:t>
            </a:r>
            <a:r>
              <a:rPr lang="en-US" sz="2000" dirty="0" smtClean="0"/>
              <a:t>)</a:t>
            </a:r>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t">
            <a:normAutofit/>
          </a:bodyPr>
          <a:lstStyle/>
          <a:p>
            <a:pPr algn="ctr"/>
            <a:r>
              <a:rPr lang="en-US" sz="2800" dirty="0" smtClean="0"/>
              <a:t>Fish - Poultry</a:t>
            </a:r>
            <a:endParaRPr lang="en-IN" sz="2800" dirty="0"/>
          </a:p>
        </p:txBody>
      </p:sp>
      <p:sp>
        <p:nvSpPr>
          <p:cNvPr id="3" name="Content Placeholder 2"/>
          <p:cNvSpPr>
            <a:spLocks noGrp="1"/>
          </p:cNvSpPr>
          <p:nvPr>
            <p:ph idx="1"/>
          </p:nvPr>
        </p:nvSpPr>
        <p:spPr>
          <a:xfrm>
            <a:off x="533400" y="990600"/>
            <a:ext cx="8229600" cy="5486400"/>
          </a:xfrm>
        </p:spPr>
        <p:txBody>
          <a:bodyPr>
            <a:normAutofit fontScale="85000" lnSpcReduction="10000"/>
          </a:bodyPr>
          <a:lstStyle/>
          <a:p>
            <a:r>
              <a:rPr lang="en-US" dirty="0" smtClean="0"/>
              <a:t>Under this system of integration the poultry birds are raised in cages under a shed normally constructed over the pond or in the vicinity of the pond </a:t>
            </a:r>
          </a:p>
          <a:p>
            <a:r>
              <a:rPr lang="en-US" dirty="0" smtClean="0"/>
              <a:t>The space requirement in such a system of poultry raising is about 1 sq. ft. per bird. The droppings of birds fall on the floor from where these are collected and applied to the pond.</a:t>
            </a:r>
          </a:p>
          <a:p>
            <a:r>
              <a:rPr lang="en-US" dirty="0" smtClean="0"/>
              <a:t>The chicken house can also be built directly over the pond water so that the excreta may fall in the pond water underneath </a:t>
            </a:r>
          </a:p>
          <a:p>
            <a:r>
              <a:rPr lang="en-US" dirty="0" smtClean="0"/>
              <a:t>Usually, 400 – 600 chickens/ha of pond water surface are used</a:t>
            </a:r>
          </a:p>
          <a:p>
            <a:r>
              <a:rPr lang="en-US" dirty="0" smtClean="0"/>
              <a:t>No feed or fertilizer is applied in the pond, except aquatic vegetation for grass carp. Fish </a:t>
            </a:r>
            <a:r>
              <a:rPr lang="en-US" dirty="0" err="1" smtClean="0"/>
              <a:t>productionat</a:t>
            </a:r>
            <a:r>
              <a:rPr lang="en-US" dirty="0" smtClean="0"/>
              <a:t> the rate of 4 – 5 t/ha is possible using this system.</a:t>
            </a:r>
          </a:p>
          <a:p>
            <a:r>
              <a:rPr lang="en-US" dirty="0" smtClean="0"/>
              <a:t>In India, this system of freshwater fish culture has assumed greater significance in view of its potential role in recycling of organic wastes and in integrated rural development.</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chor="t">
            <a:normAutofit/>
          </a:bodyPr>
          <a:lstStyle/>
          <a:p>
            <a:pPr algn="ctr"/>
            <a:r>
              <a:rPr lang="en-US" sz="2800" dirty="0" smtClean="0"/>
              <a:t>Advantages</a:t>
            </a:r>
            <a:endParaRPr lang="en-IN" sz="2800" dirty="0"/>
          </a:p>
        </p:txBody>
      </p:sp>
      <p:sp>
        <p:nvSpPr>
          <p:cNvPr id="3" name="Content Placeholder 2"/>
          <p:cNvSpPr>
            <a:spLocks noGrp="1"/>
          </p:cNvSpPr>
          <p:nvPr>
            <p:ph idx="1"/>
          </p:nvPr>
        </p:nvSpPr>
        <p:spPr>
          <a:xfrm>
            <a:off x="457200" y="838200"/>
            <a:ext cx="8229600" cy="4389120"/>
          </a:xfrm>
        </p:spPr>
        <p:txBody>
          <a:bodyPr>
            <a:normAutofit/>
          </a:bodyPr>
          <a:lstStyle/>
          <a:p>
            <a:r>
              <a:rPr lang="en-US" sz="2000" dirty="0" smtClean="0"/>
              <a:t>Fish provides high quality animal protein for human consumption</a:t>
            </a:r>
          </a:p>
          <a:p>
            <a:r>
              <a:rPr lang="en-US" sz="2000" dirty="0" smtClean="0"/>
              <a:t>A farmer can often integrate fish farming into the existing farm to create additional income and improve its water management.</a:t>
            </a:r>
          </a:p>
          <a:p>
            <a:r>
              <a:rPr lang="en-US" sz="2000" dirty="0" smtClean="0"/>
              <a:t>Fish growth in ponds can be controlled : the farmers themselves select the fish species they wish to raise </a:t>
            </a:r>
          </a:p>
          <a:p>
            <a:r>
              <a:rPr lang="en-US" sz="2000" dirty="0" smtClean="0"/>
              <a:t>The fish produced in a pond are the owner’s [property; they are secure and can be harvested at will.</a:t>
            </a:r>
          </a:p>
          <a:p>
            <a:r>
              <a:rPr lang="en-US" sz="2000" dirty="0" smtClean="0"/>
              <a:t>Effective land use : effective use of marginal land e. g. land that is too poor, or too costly to drain for agriculture can be profitably devoted to fish farming provided that it is suitably prepared</a:t>
            </a:r>
          </a:p>
          <a:p>
            <a:endParaRPr lang="en-US" sz="2000" dirty="0" smtClean="0"/>
          </a:p>
          <a:p>
            <a:pPr algn="ctr">
              <a:buNone/>
            </a:pPr>
            <a:r>
              <a:rPr lang="en-US" sz="3200" dirty="0" smtClean="0"/>
              <a:t>THANK YOU</a:t>
            </a:r>
            <a:endParaRPr lang="en-IN"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417</Words>
  <Application>Microsoft Office PowerPoint</Application>
  <PresentationFormat>On-screen Show (4:3)</PresentationFormat>
  <Paragraphs>48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INTEGRATED FISH FARMING WITH POULTRY</vt:lpstr>
      <vt:lpstr>Slide 2</vt:lpstr>
      <vt:lpstr>Slide 3</vt:lpstr>
      <vt:lpstr>Slide 4</vt:lpstr>
      <vt:lpstr>Fish - Poultry</vt:lpstr>
      <vt:lpstr>Advantages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FISH FARMING WITH POULTRY</dc:title>
  <dc:creator>Compaq</dc:creator>
  <cp:lastModifiedBy>Compaq</cp:lastModifiedBy>
  <cp:revision>6</cp:revision>
  <dcterms:created xsi:type="dcterms:W3CDTF">2006-08-16T00:00:00Z</dcterms:created>
  <dcterms:modified xsi:type="dcterms:W3CDTF">2019-05-07T04:28:10Z</dcterms:modified>
</cp:coreProperties>
</file>