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851648" cy="3276600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COMPOSITE FISH CULTURE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/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6</a:t>
            </a:r>
            <a:r>
              <a:rPr lang="en-US" sz="3600" baseline="30000" dirty="0" smtClean="0">
                <a:solidFill>
                  <a:schemeClr val="tx1"/>
                </a:solidFill>
              </a:rPr>
              <a:t>th</a:t>
            </a:r>
            <a:r>
              <a:rPr lang="en-US" sz="3600" dirty="0" smtClean="0">
                <a:solidFill>
                  <a:schemeClr val="tx1"/>
                </a:solidFill>
              </a:rPr>
              <a:t> SEMESTER</a:t>
            </a:r>
            <a:endParaRPr lang="en-IN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67200"/>
            <a:ext cx="7854696" cy="1752600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DR. SARBOJIT THAOSEN</a:t>
            </a:r>
          </a:p>
          <a:p>
            <a:pPr algn="ctr"/>
            <a:r>
              <a:rPr lang="en-US" dirty="0" smtClean="0"/>
              <a:t>HAFLONG GOVT. COLLEGE</a:t>
            </a:r>
          </a:p>
          <a:p>
            <a:pPr algn="ctr"/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sz="2800" dirty="0" smtClean="0"/>
              <a:t>2. Pond Management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Pond management plays a very important role in fish farming before and after the stocking of fish seed</a:t>
            </a:r>
            <a:endParaRPr lang="en-US" sz="2000" dirty="0" smtClean="0"/>
          </a:p>
          <a:p>
            <a:r>
              <a:rPr lang="en-US" sz="2000" dirty="0" smtClean="0"/>
              <a:t>Various measures that are required to be undertaken in pre and post stocking practices  are tabulated below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	a) </a:t>
            </a:r>
            <a:r>
              <a:rPr lang="en-US" sz="2000" dirty="0" err="1" smtClean="0"/>
              <a:t>Prestocking</a:t>
            </a:r>
            <a:endParaRPr lang="en-US" sz="2000" dirty="0" smtClean="0"/>
          </a:p>
          <a:p>
            <a:pPr marL="514350" indent="-514350">
              <a:buAutoNum type="romanLcPeriod"/>
            </a:pPr>
            <a:r>
              <a:rPr lang="en-US" sz="2000" dirty="0" smtClean="0"/>
              <a:t>Removal of weeds by Manual/Mechanical or through Chemical means.</a:t>
            </a:r>
          </a:p>
          <a:p>
            <a:pPr marL="514350" indent="-514350">
              <a:buAutoNum type="romanLcPeriod"/>
            </a:pPr>
            <a:r>
              <a:rPr lang="en-US" sz="2000" dirty="0" smtClean="0"/>
              <a:t>Removal of unwanted and predatory fishes , other animals by repeated netting or using </a:t>
            </a:r>
            <a:r>
              <a:rPr lang="en-US" sz="2000" dirty="0" err="1" smtClean="0"/>
              <a:t>mahua</a:t>
            </a:r>
            <a:r>
              <a:rPr lang="en-US" sz="2000" dirty="0" smtClean="0"/>
              <a:t> oilcake @ 2500 kg/ha, or by sun drying the pond bed.</a:t>
            </a:r>
          </a:p>
          <a:p>
            <a:pPr marL="514350" indent="-514350">
              <a:buAutoNum type="romanLcPeriod"/>
            </a:pPr>
            <a:r>
              <a:rPr lang="en-US" sz="2000" dirty="0" smtClean="0"/>
              <a:t>Liming – The soil / tanks which are acidic in nature are less productive than </a:t>
            </a:r>
            <a:r>
              <a:rPr lang="en-US" sz="2000" dirty="0" err="1" smtClean="0"/>
              <a:t>alkaling</a:t>
            </a:r>
            <a:r>
              <a:rPr lang="en-US" sz="2000" dirty="0" smtClean="0"/>
              <a:t> ponds.</a:t>
            </a:r>
          </a:p>
          <a:p>
            <a:pPr marL="514350" indent="-514350"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a) </a:t>
            </a:r>
            <a:r>
              <a:rPr lang="en-US" sz="2000" dirty="0" err="1" smtClean="0"/>
              <a:t>increaseases</a:t>
            </a:r>
            <a:r>
              <a:rPr lang="en-US" sz="2000" dirty="0" smtClean="0"/>
              <a:t> pH</a:t>
            </a:r>
          </a:p>
          <a:p>
            <a:pPr marL="514350" indent="-514350"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b) Acts as buffer and avoids fluctuations of pH</a:t>
            </a:r>
          </a:p>
          <a:p>
            <a:pPr marL="514350" indent="-514350"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c) Increases the resistance of soil tom parasites</a:t>
            </a:r>
          </a:p>
          <a:p>
            <a:pPr marL="514350" indent="-514350"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d) Its toxic effect kills the parasites.</a:t>
            </a:r>
          </a:p>
          <a:p>
            <a:pPr marL="514350" indent="-514350"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e) It hastens organic </a:t>
            </a:r>
            <a:r>
              <a:rPr lang="en-US" sz="2000" dirty="0" err="1" smtClean="0"/>
              <a:t>decompiosition</a:t>
            </a:r>
            <a:r>
              <a:rPr lang="en-US" sz="2000" dirty="0" smtClean="0"/>
              <a:t>.</a:t>
            </a:r>
            <a:endParaRPr lang="en-IN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 anchor="t">
            <a:normAutofit/>
          </a:bodyPr>
          <a:lstStyle/>
          <a:p>
            <a:r>
              <a:rPr lang="en-US" sz="2800" dirty="0" err="1" smtClean="0"/>
              <a:t>iv.Fertilization</a:t>
            </a:r>
            <a:r>
              <a:rPr lang="en-US" sz="2800" dirty="0" smtClean="0"/>
              <a:t> ? </a:t>
            </a:r>
            <a:r>
              <a:rPr lang="en-US" sz="2800" dirty="0" err="1" smtClean="0"/>
              <a:t>Mannuring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486400"/>
          </a:xfrm>
        </p:spPr>
        <p:txBody>
          <a:bodyPr/>
          <a:lstStyle/>
          <a:p>
            <a:r>
              <a:rPr lang="en-US" dirty="0" smtClean="0"/>
              <a:t>Fertilization of the pond is an important means for intensifying fish culture by increasing the natural productivity of the pond.</a:t>
            </a:r>
          </a:p>
          <a:p>
            <a:r>
              <a:rPr lang="en-US" dirty="0" smtClean="0"/>
              <a:t>The fertilization </a:t>
            </a:r>
            <a:r>
              <a:rPr lang="en-US" dirty="0" err="1" smtClean="0"/>
              <a:t>svhedule</a:t>
            </a:r>
            <a:r>
              <a:rPr lang="en-US" dirty="0" smtClean="0"/>
              <a:t> has to be prepared after studying the quality of the pond soil.</a:t>
            </a:r>
          </a:p>
          <a:p>
            <a:r>
              <a:rPr lang="en-US" dirty="0" smtClean="0"/>
              <a:t>Suitably modified depending on the growth of fish.</a:t>
            </a:r>
          </a:p>
          <a:p>
            <a:r>
              <a:rPr lang="en-US" dirty="0" smtClean="0"/>
              <a:t>Available food reserve in the pond ,</a:t>
            </a:r>
          </a:p>
          <a:p>
            <a:r>
              <a:rPr lang="en-US" dirty="0" err="1" smtClean="0"/>
              <a:t>Physico</a:t>
            </a:r>
            <a:r>
              <a:rPr lang="en-US" dirty="0" smtClean="0"/>
              <a:t> chemical conditions of the pond and climatic conditions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sz="2400" dirty="0" smtClean="0"/>
              <a:t>Inorganic </a:t>
            </a:r>
            <a:r>
              <a:rPr lang="en-US" sz="2400" dirty="0" err="1" smtClean="0"/>
              <a:t>Fertiliser</a:t>
            </a:r>
            <a:r>
              <a:rPr lang="en-US" sz="2400" dirty="0" smtClean="0"/>
              <a:t> Application (kg/ha/month)</a:t>
            </a:r>
            <a:endParaRPr lang="en-IN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685800"/>
          <a:ext cx="8229600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Soil fertility status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Ammonium </a:t>
                      </a:r>
                      <a:r>
                        <a:rPr lang="en-US" dirty="0" err="1" smtClean="0"/>
                        <a:t>sulphate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Urea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 Nitrogen (mg/100 g soil)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) High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ii. Medium (26 - 50)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iii. Low (</a:t>
                      </a:r>
                      <a:r>
                        <a:rPr lang="en-US" dirty="0" err="1" smtClean="0"/>
                        <a:t>upto</a:t>
                      </a:r>
                      <a:r>
                        <a:rPr lang="en-US" dirty="0" smtClean="0"/>
                        <a:t> 25)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 Phosphorus (mg/100 gm soil)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Single super phosphate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Triple super</a:t>
                      </a:r>
                      <a:r>
                        <a:rPr lang="en-US" baseline="0" dirty="0" smtClean="0"/>
                        <a:t> phosphate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) High (7 - 12)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ii. Medium (4 - 6)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iii.</a:t>
                      </a:r>
                      <a:r>
                        <a:rPr lang="en-US" baseline="0" dirty="0" smtClean="0"/>
                        <a:t> Low (</a:t>
                      </a:r>
                      <a:r>
                        <a:rPr lang="en-US" baseline="0" dirty="0" err="1" smtClean="0"/>
                        <a:t>upto</a:t>
                      </a:r>
                      <a:r>
                        <a:rPr lang="en-US" baseline="0" dirty="0" smtClean="0"/>
                        <a:t> 3)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t">
            <a:normAutofit/>
          </a:bodyPr>
          <a:lstStyle/>
          <a:p>
            <a:r>
              <a:rPr lang="en-US" sz="2800" dirty="0" smtClean="0"/>
              <a:t>B.) STOCKING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67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pond will be ready after 25 days of application of fertilizers.</a:t>
            </a:r>
          </a:p>
          <a:p>
            <a:r>
              <a:rPr lang="en-US" sz="2000" dirty="0" smtClean="0"/>
              <a:t>Fingerlings of 50 – 100 gm size (approx)should be used for stocking @ 5000 nos. per ha.</a:t>
            </a:r>
          </a:p>
          <a:p>
            <a:r>
              <a:rPr lang="en-US" sz="2000" dirty="0" smtClean="0"/>
              <a:t>Fingerlings and rearing for 10 – 12 months.</a:t>
            </a:r>
          </a:p>
          <a:p>
            <a:r>
              <a:rPr lang="en-US" sz="2000" dirty="0" smtClean="0"/>
              <a:t>Depending on the availability of seed and market conditions,</a:t>
            </a:r>
          </a:p>
          <a:p>
            <a:r>
              <a:rPr lang="en-US" sz="2000" dirty="0" smtClean="0"/>
              <a:t>Stocking can be of 3, 4 or 6 species combination in the following ratio:-</a:t>
            </a:r>
            <a:endParaRPr lang="en-IN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3733800"/>
          <a:ext cx="60960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speciesw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3species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4species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5species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Catla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Rohu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Mrigal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Grass carp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Common carp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762000"/>
          </a:xfrm>
        </p:spPr>
        <p:txBody>
          <a:bodyPr anchor="t">
            <a:normAutofit/>
          </a:bodyPr>
          <a:lstStyle/>
          <a:p>
            <a:r>
              <a:rPr lang="en-US" sz="2800" dirty="0" smtClean="0"/>
              <a:t>C. POST STOCKING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3891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a.) Supplementary feeding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Food is available naturally in the pond.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Fishes can be fed with a </a:t>
            </a:r>
            <a:r>
              <a:rPr lang="en-US" dirty="0" err="1" smtClean="0"/>
              <a:t>mixtyre</a:t>
            </a:r>
            <a:r>
              <a:rPr lang="en-US" dirty="0" smtClean="0"/>
              <a:t> of rice bran and oilcakes in the ratio 4:1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recommended </a:t>
            </a:r>
            <a:r>
              <a:rPr lang="en-US" dirty="0" err="1" smtClean="0"/>
              <a:t>feedingrate</a:t>
            </a:r>
            <a:r>
              <a:rPr lang="en-US" dirty="0" smtClean="0"/>
              <a:t> is 5 – 6 % body weight </a:t>
            </a:r>
            <a:r>
              <a:rPr lang="en-US" dirty="0" err="1" smtClean="0"/>
              <a:t>upto</a:t>
            </a:r>
            <a:r>
              <a:rPr lang="en-US" dirty="0" smtClean="0"/>
              <a:t> 500 gm size of fish.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Then reduce to 3.5% body weight from 500 – 1000gm size.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feeding is supplementary in nature.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Feeding materials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a) </a:t>
            </a:r>
            <a:r>
              <a:rPr lang="en-US" dirty="0" err="1" smtClean="0"/>
              <a:t>Mahua</a:t>
            </a:r>
            <a:r>
              <a:rPr lang="en-US" dirty="0" smtClean="0"/>
              <a:t> oil cake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b)Groundnut oil cake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sz="2800" dirty="0" smtClean="0"/>
              <a:t>b) </a:t>
            </a:r>
            <a:r>
              <a:rPr lang="en-US" sz="2800" dirty="0" err="1" smtClean="0"/>
              <a:t>Manuring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/>
              <a:t>Organic </a:t>
            </a:r>
            <a:r>
              <a:rPr lang="en-US" sz="2200" dirty="0" err="1" smtClean="0"/>
              <a:t>manuring</a:t>
            </a:r>
            <a:r>
              <a:rPr lang="en-US" sz="2200" dirty="0" smtClean="0"/>
              <a:t> be done in monthly </a:t>
            </a:r>
            <a:r>
              <a:rPr lang="en-US" sz="2200" dirty="0" err="1" smtClean="0"/>
              <a:t>instalments</a:t>
            </a:r>
            <a:r>
              <a:rPr lang="en-US" sz="2200" dirty="0" smtClean="0"/>
              <a:t> @ 100 kg/ha.</a:t>
            </a:r>
          </a:p>
          <a:p>
            <a:r>
              <a:rPr lang="en-US" sz="2200" dirty="0" smtClean="0"/>
              <a:t>Inorganic fertilization maybe done at monthly intervals alternating with organic </a:t>
            </a:r>
            <a:r>
              <a:rPr lang="en-US" sz="2200" dirty="0" err="1" smtClean="0"/>
              <a:t>manuring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The monthly rate of fertilization will depend on pond productivity and the growth of the fishes.</a:t>
            </a:r>
          </a:p>
          <a:p>
            <a:pPr>
              <a:buNone/>
            </a:pPr>
            <a:r>
              <a:rPr lang="en-US" sz="2200" dirty="0" smtClean="0"/>
              <a:t>c) Harvesting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Harvesting is generally done at the end of year, when the fishes attain avg. weight of 800 gm to 1.25 kg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Proper management a production of 4 to 5 tons/ha can be obtained in a year.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Harvesting is done by partial dewatering and repeated netting.</a:t>
            </a:r>
          </a:p>
          <a:p>
            <a:pPr>
              <a:buFont typeface="Arial" pitchFamily="34" charset="0"/>
              <a:buChar char="•"/>
            </a:pPr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Harvesting equipments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1. Nets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2. Traps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Etc.</a:t>
            </a:r>
          </a:p>
          <a:p>
            <a:pPr>
              <a:buFont typeface="Arial" pitchFamily="34" charset="0"/>
              <a:buChar char="•"/>
            </a:pP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 anchor="t">
            <a:normAutofit/>
          </a:bodyPr>
          <a:lstStyle/>
          <a:p>
            <a:r>
              <a:rPr lang="en-US" sz="2800" dirty="0" smtClean="0"/>
              <a:t>3) Vertical expansion of fish culture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Stocking of advanced fingerlings / yearlings by stunning the growth of fish seed during first year.</a:t>
            </a:r>
          </a:p>
          <a:p>
            <a:r>
              <a:rPr lang="en-US" sz="2000" dirty="0" smtClean="0"/>
              <a:t>Heavy stocking and multiple harvesting after the fishes attain a size of 500 </a:t>
            </a:r>
            <a:r>
              <a:rPr lang="en-US" sz="2000" dirty="0" err="1" smtClean="0"/>
              <a:t>gms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Multiple stocking and multiple </a:t>
            </a:r>
            <a:r>
              <a:rPr lang="en-US" sz="2000" dirty="0" err="1" smtClean="0"/>
              <a:t>harveating</a:t>
            </a:r>
            <a:r>
              <a:rPr lang="en-US" sz="2000" dirty="0" smtClean="0"/>
              <a:t> , use of aerators,</a:t>
            </a:r>
          </a:p>
          <a:p>
            <a:r>
              <a:rPr lang="en-US" sz="2000" dirty="0" smtClean="0"/>
              <a:t>Integrated fish farming with animal </a:t>
            </a:r>
            <a:r>
              <a:rPr lang="en-US" sz="2000" dirty="0" err="1" smtClean="0"/>
              <a:t>husbandary</a:t>
            </a:r>
            <a:r>
              <a:rPr lang="en-US" sz="2000" dirty="0" smtClean="0"/>
              <a:t> activities like diary, poultry, piggery or </a:t>
            </a:r>
            <a:r>
              <a:rPr lang="en-US" sz="2000" dirty="0" err="1" smtClean="0"/>
              <a:t>duckery</a:t>
            </a:r>
            <a:r>
              <a:rPr lang="en-US" sz="2000" dirty="0" smtClean="0"/>
              <a:t> to get daily organic </a:t>
            </a:r>
            <a:r>
              <a:rPr lang="en-US" sz="2000" dirty="0" err="1" smtClean="0"/>
              <a:t>manuring</a:t>
            </a:r>
            <a:r>
              <a:rPr lang="en-US" sz="2000" dirty="0" smtClean="0"/>
              <a:t> to pond thus increasing its fertility.</a:t>
            </a:r>
          </a:p>
          <a:p>
            <a:r>
              <a:rPr lang="en-US" sz="2000" dirty="0" smtClean="0"/>
              <a:t>Production of fish to 7 to 10 </a:t>
            </a:r>
            <a:r>
              <a:rPr lang="en-US" sz="2000" dirty="0" err="1" smtClean="0"/>
              <a:t>tonnes</a:t>
            </a:r>
            <a:r>
              <a:rPr lang="en-US" sz="2000" dirty="0" smtClean="0"/>
              <a:t> / ha/ year.</a:t>
            </a:r>
          </a:p>
          <a:p>
            <a:pPr algn="ctr">
              <a:buNone/>
            </a:pPr>
            <a:endParaRPr lang="en-US" sz="2000" dirty="0" smtClean="0"/>
          </a:p>
          <a:p>
            <a:pPr algn="ctr">
              <a:buNone/>
            </a:pPr>
            <a:endParaRPr lang="en-US" sz="2000" dirty="0" smtClean="0"/>
          </a:p>
          <a:p>
            <a:pPr algn="ctr">
              <a:buNone/>
            </a:pPr>
            <a:r>
              <a:rPr lang="en-US" sz="3200" dirty="0" smtClean="0">
                <a:solidFill>
                  <a:schemeClr val="tx2"/>
                </a:solidFill>
              </a:rPr>
              <a:t>THANK  YOU</a:t>
            </a:r>
            <a:endParaRPr lang="en-US" sz="3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C00000"/>
                </a:solidFill>
              </a:rPr>
              <a:t>Introduction</a:t>
            </a:r>
          </a:p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r>
              <a:rPr lang="en-US" sz="2400" dirty="0" smtClean="0"/>
              <a:t>Stocking of Cultivable fishes of different species which differ in feeding habits in the same pond is called composite fish culture.</a:t>
            </a:r>
          </a:p>
          <a:p>
            <a:r>
              <a:rPr lang="en-US" sz="2400" dirty="0" smtClean="0"/>
              <a:t>Many species in one pond</a:t>
            </a:r>
          </a:p>
          <a:p>
            <a:r>
              <a:rPr lang="en-US" sz="2400" dirty="0" smtClean="0"/>
              <a:t>Utilization of all niches</a:t>
            </a:r>
          </a:p>
          <a:p>
            <a:r>
              <a:rPr lang="en-US" sz="2400" dirty="0" smtClean="0"/>
              <a:t>Developed from monoculture</a:t>
            </a:r>
          </a:p>
          <a:p>
            <a:r>
              <a:rPr lang="en-US" sz="2400" dirty="0" smtClean="0"/>
              <a:t>Six species combination – good</a:t>
            </a:r>
          </a:p>
          <a:p>
            <a:r>
              <a:rPr lang="en-US" sz="2400" dirty="0" smtClean="0"/>
              <a:t>Culture period 6 – 8 months</a:t>
            </a:r>
          </a:p>
          <a:p>
            <a:r>
              <a:rPr lang="en-US" sz="2400" dirty="0" smtClean="0"/>
              <a:t>Suitable for all areas</a:t>
            </a:r>
          </a:p>
          <a:p>
            <a:r>
              <a:rPr lang="en-US" sz="2400" dirty="0" smtClean="0"/>
              <a:t>Easy to do and assured production</a:t>
            </a:r>
            <a:endParaRPr lang="en-IN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sz="2800" dirty="0" smtClean="0"/>
              <a:t>1. Fish species involved in composite fish culture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Depending on the compatibility and type of feeding habits of the fishes</a:t>
            </a:r>
          </a:p>
          <a:p>
            <a:r>
              <a:rPr lang="en-US" dirty="0" smtClean="0"/>
              <a:t>The following types of fishes of Indian as well as Exotic varieties have been identified and recommended for culture in the composite fish culture technology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839200" cy="6248400"/>
          </a:xfrm>
        </p:spPr>
        <p:txBody>
          <a:bodyPr anchor="t">
            <a:normAutofit/>
          </a:bodyPr>
          <a:lstStyle/>
          <a:p>
            <a:r>
              <a:rPr lang="en-US" sz="2800" dirty="0" smtClean="0"/>
              <a:t>Species feeding habit feeding zone </a:t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tx1"/>
                </a:solidFill>
              </a:rPr>
              <a:t>Indian Major Carp</a:t>
            </a:r>
            <a:endParaRPr lang="en-IN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219200"/>
          <a:ext cx="6019800" cy="160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4059"/>
                <a:gridCol w="2027722"/>
                <a:gridCol w="2598019"/>
              </a:tblGrid>
              <a:tr h="4826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Catla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catla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Zooplankton feeder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Surface feeder</a:t>
                      </a:r>
                      <a:endParaRPr lang="en-IN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en-US" dirty="0" smtClean="0"/>
                        <a:t>L. </a:t>
                      </a:r>
                      <a:r>
                        <a:rPr lang="en-US" dirty="0" err="1" smtClean="0"/>
                        <a:t>rohita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Omnivorous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Column</a:t>
                      </a:r>
                      <a:r>
                        <a:rPr lang="en-US" baseline="0" dirty="0" smtClean="0"/>
                        <a:t>  feeder</a:t>
                      </a:r>
                      <a:endParaRPr lang="en-IN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en-US" dirty="0" smtClean="0"/>
                        <a:t>C. </a:t>
                      </a:r>
                      <a:r>
                        <a:rPr lang="en-US" dirty="0" err="1" smtClean="0"/>
                        <a:t>mrigal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Detritivorous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Bottom feeder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19400" y="4419600"/>
          <a:ext cx="6096000" cy="226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675640">
                <a:tc>
                  <a:txBody>
                    <a:bodyPr/>
                    <a:lstStyle/>
                    <a:p>
                      <a:r>
                        <a:rPr lang="en-US" dirty="0" smtClean="0"/>
                        <a:t>Silver carp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Phytoplankton feeder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Surface</a:t>
                      </a:r>
                      <a:r>
                        <a:rPr lang="en-US" baseline="0" dirty="0" smtClean="0"/>
                        <a:t> feeder</a:t>
                      </a:r>
                      <a:endParaRPr lang="en-IN" dirty="0"/>
                    </a:p>
                  </a:txBody>
                  <a:tcPr/>
                </a:tc>
              </a:tr>
              <a:tr h="675640">
                <a:tc>
                  <a:txBody>
                    <a:bodyPr/>
                    <a:lstStyle/>
                    <a:p>
                      <a:r>
                        <a:rPr lang="en-US" dirty="0" smtClean="0"/>
                        <a:t>Grass carp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Herbivorous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Surface, column and marginal areas</a:t>
                      </a:r>
                      <a:endParaRPr lang="en-IN" dirty="0"/>
                    </a:p>
                  </a:txBody>
                  <a:tcPr/>
                </a:tc>
              </a:tr>
              <a:tr h="675640">
                <a:tc>
                  <a:txBody>
                    <a:bodyPr/>
                    <a:lstStyle/>
                    <a:p>
                      <a:r>
                        <a:rPr lang="en-US" dirty="0" smtClean="0"/>
                        <a:t>Common carp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Detritivorous/ omnivorous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Bottom feeder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3810000"/>
          <a:ext cx="1828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Exotic Carps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sz="2800" dirty="0" smtClean="0"/>
              <a:t>2. Potential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area under tanks and ponds available for worm </a:t>
            </a:r>
            <a:r>
              <a:rPr lang="en-US" dirty="0" err="1" smtClean="0"/>
              <a:t>fersh</a:t>
            </a:r>
            <a:r>
              <a:rPr lang="en-US" dirty="0" smtClean="0"/>
              <a:t> water aquaculture in estimated to be 2.41 million ha.</a:t>
            </a:r>
          </a:p>
          <a:p>
            <a:r>
              <a:rPr lang="en-US" dirty="0" smtClean="0"/>
              <a:t>In addition 0.1.31 million ha. Of swamps, </a:t>
            </a:r>
            <a:r>
              <a:rPr lang="en-US" dirty="0" err="1" smtClean="0"/>
              <a:t>beels</a:t>
            </a:r>
            <a:r>
              <a:rPr lang="en-US" dirty="0" smtClean="0"/>
              <a:t>, etc.</a:t>
            </a:r>
          </a:p>
          <a:p>
            <a:r>
              <a:rPr lang="en-US" dirty="0" err="1" smtClean="0"/>
              <a:t>Lowlaying</a:t>
            </a:r>
            <a:r>
              <a:rPr lang="en-US" dirty="0" smtClean="0"/>
              <a:t> water logged area not good for agriculture.</a:t>
            </a:r>
          </a:p>
          <a:p>
            <a:r>
              <a:rPr lang="en-US" dirty="0" smtClean="0"/>
              <a:t>Inland fish production of 4.7lakh </a:t>
            </a:r>
            <a:r>
              <a:rPr lang="en-US" dirty="0" err="1" smtClean="0"/>
              <a:t>tonnes</a:t>
            </a:r>
            <a:r>
              <a:rPr lang="en-US" dirty="0" smtClean="0"/>
              <a:t> around 80% is contributed by the culture sector.</a:t>
            </a:r>
          </a:p>
          <a:p>
            <a:r>
              <a:rPr lang="en-US" dirty="0" smtClean="0"/>
              <a:t>Average productivity in ponds: 2500kg/ha/year.</a:t>
            </a:r>
          </a:p>
          <a:p>
            <a:r>
              <a:rPr lang="en-US" dirty="0" smtClean="0"/>
              <a:t>Only 15% of the potential area of tank and ponds available is developed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sz="2800" dirty="0" smtClean="0"/>
              <a:t>3. Technical parameters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</a:t>
            </a:r>
            <a:r>
              <a:rPr lang="en-US" dirty="0" smtClean="0"/>
              <a:t>. Includes site selection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ii. Items of development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iii. Pre and post stocking operations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iv. Stocking density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v. Fertilization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vi. Feeding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sz="2800" dirty="0" smtClean="0"/>
              <a:t>4. Margin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margin money may be considered @5, 10 &amp; 15% for small</a:t>
            </a:r>
          </a:p>
          <a:p>
            <a:r>
              <a:rPr lang="en-US" dirty="0" smtClean="0"/>
              <a:t>Medium and large farmer respectively and 25% for companies and partnership firms.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sz="2800" dirty="0" smtClean="0"/>
              <a:t>5. Eligible borrowers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A. An Individual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B. A company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C. A partnership firm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D. A co-operative society.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E. A group of fish farmers.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en-US" sz="2800" dirty="0" smtClean="0"/>
              <a:t>Technical Parameters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Technical parameters that need to be considered for composite Fish Culture are as follows:</a:t>
            </a:r>
          </a:p>
          <a:p>
            <a:pPr>
              <a:buNone/>
            </a:pPr>
            <a:r>
              <a:rPr lang="en-US" sz="2000" dirty="0" smtClean="0"/>
              <a:t>             1. Selection of Pond</a:t>
            </a:r>
          </a:p>
          <a:p>
            <a:pPr>
              <a:buNone/>
            </a:pPr>
            <a:r>
              <a:rPr lang="en-US" sz="2000" dirty="0" smtClean="0"/>
              <a:t>The main criteria to be kept in mind is that the soil should be water </a:t>
            </a:r>
            <a:r>
              <a:rPr lang="en-US" sz="2000" dirty="0" err="1" smtClean="0"/>
              <a:t>ertentive</a:t>
            </a:r>
            <a:r>
              <a:rPr lang="en-US" sz="2000" dirty="0" smtClean="0"/>
              <a:t>, adequate supply of water is assured and that the pond is not in flood prone area.</a:t>
            </a:r>
          </a:p>
          <a:p>
            <a:pPr>
              <a:buNone/>
            </a:pPr>
            <a:r>
              <a:rPr lang="en-US" sz="2000" dirty="0" smtClean="0"/>
              <a:t>The eligible items of pond development are as :</a:t>
            </a:r>
          </a:p>
          <a:p>
            <a:pPr marL="457200" indent="-457200">
              <a:buAutoNum type="alphaLcParenR"/>
            </a:pPr>
            <a:r>
              <a:rPr lang="en-US" sz="2000" dirty="0" err="1" smtClean="0"/>
              <a:t>Desilting</a:t>
            </a:r>
            <a:r>
              <a:rPr lang="en-US" sz="2000" dirty="0" smtClean="0"/>
              <a:t> of existing pond</a:t>
            </a:r>
          </a:p>
          <a:p>
            <a:pPr marL="457200" indent="-457200">
              <a:buAutoNum type="alphaLcParenR"/>
            </a:pPr>
            <a:r>
              <a:rPr lang="en-US" sz="2000" dirty="0" smtClean="0"/>
              <a:t>Deepening of shallow water.</a:t>
            </a:r>
          </a:p>
          <a:p>
            <a:pPr marL="457200" indent="-457200">
              <a:buAutoNum type="alphaLcParenR"/>
            </a:pPr>
            <a:r>
              <a:rPr lang="en-US" sz="2000" dirty="0" smtClean="0"/>
              <a:t>Excavation of new ponds.</a:t>
            </a:r>
          </a:p>
          <a:p>
            <a:pPr marL="457200" indent="-457200">
              <a:buAutoNum type="alphaLcParenR"/>
            </a:pPr>
            <a:r>
              <a:rPr lang="en-US" sz="2000" dirty="0" smtClean="0"/>
              <a:t>Impoundment of marginal areas of water bodies,</a:t>
            </a:r>
          </a:p>
          <a:p>
            <a:pPr marL="457200" indent="-457200">
              <a:buAutoNum type="alphaLcParenR"/>
            </a:pPr>
            <a:r>
              <a:rPr lang="en-US" sz="2000" dirty="0" err="1" smtClean="0"/>
              <a:t>Constructionof</a:t>
            </a:r>
            <a:r>
              <a:rPr lang="en-US" sz="2000" dirty="0" smtClean="0"/>
              <a:t> inlets / outlets,</a:t>
            </a:r>
          </a:p>
          <a:p>
            <a:pPr marL="457200" indent="-457200">
              <a:buAutoNum type="alphaLcParenR"/>
            </a:pPr>
            <a:r>
              <a:rPr lang="en-US" sz="2000" dirty="0" smtClean="0"/>
              <a:t>Any other item like civil structures, watchmen sheds, pump sets water supply arrangements / electricity supply arrangements etc.</a:t>
            </a:r>
          </a:p>
          <a:p>
            <a:pPr marL="457200" indent="-457200">
              <a:buAutoNum type="alphaLcParenR"/>
            </a:pPr>
            <a:endParaRPr lang="en-IN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92</TotalTime>
  <Words>895</Words>
  <Application>Microsoft Office PowerPoint</Application>
  <PresentationFormat>On-screen Show (4:3)</PresentationFormat>
  <Paragraphs>177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COMPOSITE FISH CULTURE  6th SEMESTER</vt:lpstr>
      <vt:lpstr>Slide 2</vt:lpstr>
      <vt:lpstr>1. Fish species involved in composite fish culture</vt:lpstr>
      <vt:lpstr>Species feeding habit feeding zone  Indian Major Carp</vt:lpstr>
      <vt:lpstr>2. Potential</vt:lpstr>
      <vt:lpstr>3. Technical parameters</vt:lpstr>
      <vt:lpstr>4. Margin</vt:lpstr>
      <vt:lpstr>5. Eligible borrowers</vt:lpstr>
      <vt:lpstr>Technical Parameters</vt:lpstr>
      <vt:lpstr>2. Pond Management</vt:lpstr>
      <vt:lpstr>iv.Fertilization ? Mannuring</vt:lpstr>
      <vt:lpstr>Inorganic Fertiliser Application (kg/ha/month)</vt:lpstr>
      <vt:lpstr>B.) STOCKING</vt:lpstr>
      <vt:lpstr>C. POST STOCKING</vt:lpstr>
      <vt:lpstr>b) Manuring</vt:lpstr>
      <vt:lpstr>3) Vertical expansion of fish culture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COMPOSITE FISH CULTURE  6th SEMESTER</dc:title>
  <dc:creator>Compaq</dc:creator>
  <cp:lastModifiedBy>Compaq</cp:lastModifiedBy>
  <cp:revision>11</cp:revision>
  <dcterms:created xsi:type="dcterms:W3CDTF">2006-08-16T00:00:00Z</dcterms:created>
  <dcterms:modified xsi:type="dcterms:W3CDTF">2019-05-07T02:58:20Z</dcterms:modified>
</cp:coreProperties>
</file>