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235B124-CE80-461B-AC2F-5D095FD590CB}" type="datetimeFigureOut">
              <a:rPr lang="en-US" smtClean="0"/>
              <a:pPr/>
              <a:t>5/7/2019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649AB06-2D22-4531-A6F9-A0EA954C9C5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35B124-CE80-461B-AC2F-5D095FD590CB}"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9AB06-2D22-4531-A6F9-A0EA954C9C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35B124-CE80-461B-AC2F-5D095FD590CB}"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9AB06-2D22-4531-A6F9-A0EA954C9C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235B124-CE80-461B-AC2F-5D095FD590CB}"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9AB06-2D22-4531-A6F9-A0EA954C9C5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235B124-CE80-461B-AC2F-5D095FD590CB}" type="datetimeFigureOut">
              <a:rPr lang="en-US" smtClean="0"/>
              <a:pPr/>
              <a:t>5/7/2019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649AB06-2D22-4531-A6F9-A0EA954C9C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235B124-CE80-461B-AC2F-5D095FD590CB}"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9AB06-2D22-4531-A6F9-A0EA954C9C5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235B124-CE80-461B-AC2F-5D095FD590CB}"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49AB06-2D22-4531-A6F9-A0EA954C9C5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35B124-CE80-461B-AC2F-5D095FD590CB}"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9AB06-2D22-4531-A6F9-A0EA954C9C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5B124-CE80-461B-AC2F-5D095FD590CB}"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49AB06-2D22-4531-A6F9-A0EA954C9C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35B124-CE80-461B-AC2F-5D095FD590CB}"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9AB06-2D22-4531-A6F9-A0EA954C9C5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35B124-CE80-461B-AC2F-5D095FD590CB}" type="datetimeFigureOut">
              <a:rPr lang="en-US" smtClean="0"/>
              <a:pPr/>
              <a:t>5/7/2019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649AB06-2D22-4531-A6F9-A0EA954C9C5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235B124-CE80-461B-AC2F-5D095FD590CB}" type="datetimeFigureOut">
              <a:rPr lang="en-US" smtClean="0"/>
              <a:pPr/>
              <a:t>5/7/2019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49AB06-2D22-4531-A6F9-A0EA954C9C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86200"/>
            <a:ext cx="8229600" cy="1752600"/>
          </a:xfrm>
        </p:spPr>
        <p:txBody>
          <a:bodyPr>
            <a:normAutofit lnSpcReduction="10000"/>
          </a:bodyPr>
          <a:lstStyle/>
          <a:p>
            <a:r>
              <a:rPr lang="en-US" i="1" dirty="0" smtClean="0">
                <a:solidFill>
                  <a:srgbClr val="0070C0"/>
                </a:solidFill>
              </a:rPr>
              <a:t>                               </a:t>
            </a:r>
            <a:r>
              <a:rPr lang="en-US" i="1" dirty="0" err="1" smtClean="0">
                <a:solidFill>
                  <a:srgbClr val="0070C0"/>
                </a:solidFill>
              </a:rPr>
              <a:t>Basanta</a:t>
            </a:r>
            <a:r>
              <a:rPr lang="en-US" i="1" dirty="0" smtClean="0">
                <a:solidFill>
                  <a:srgbClr val="0070C0"/>
                </a:solidFill>
              </a:rPr>
              <a:t> </a:t>
            </a:r>
            <a:r>
              <a:rPr lang="en-US" i="1" dirty="0" smtClean="0">
                <a:solidFill>
                  <a:srgbClr val="0070C0"/>
                </a:solidFill>
              </a:rPr>
              <a:t>Pathak</a:t>
            </a:r>
          </a:p>
          <a:p>
            <a:r>
              <a:rPr lang="en-US" i="1" dirty="0" smtClean="0">
                <a:solidFill>
                  <a:srgbClr val="0070C0"/>
                </a:solidFill>
              </a:rPr>
              <a:t>                           </a:t>
            </a:r>
            <a:r>
              <a:rPr lang="en-US" i="1" dirty="0" smtClean="0">
                <a:solidFill>
                  <a:srgbClr val="0070C0"/>
                </a:solidFill>
              </a:rPr>
              <a:t>  </a:t>
            </a:r>
            <a:r>
              <a:rPr lang="en-US" i="1" dirty="0" smtClean="0">
                <a:solidFill>
                  <a:srgbClr val="0070C0"/>
                </a:solidFill>
              </a:rPr>
              <a:t>Associate Professor </a:t>
            </a:r>
          </a:p>
          <a:p>
            <a:r>
              <a:rPr lang="en-US" i="1" dirty="0" smtClean="0">
                <a:solidFill>
                  <a:srgbClr val="0070C0"/>
                </a:solidFill>
              </a:rPr>
              <a:t>                            </a:t>
            </a:r>
            <a:r>
              <a:rPr lang="en-US" i="1" dirty="0" smtClean="0">
                <a:solidFill>
                  <a:srgbClr val="0070C0"/>
                </a:solidFill>
              </a:rPr>
              <a:t>Dept</a:t>
            </a:r>
            <a:r>
              <a:rPr lang="en-US" i="1" dirty="0" smtClean="0">
                <a:solidFill>
                  <a:srgbClr val="0070C0"/>
                </a:solidFill>
              </a:rPr>
              <a:t>. of Physics</a:t>
            </a:r>
          </a:p>
          <a:p>
            <a:r>
              <a:rPr lang="en-US" i="1" dirty="0" smtClean="0">
                <a:solidFill>
                  <a:srgbClr val="0070C0"/>
                </a:solidFill>
              </a:rPr>
              <a:t>                          </a:t>
            </a:r>
            <a:r>
              <a:rPr lang="en-US" i="1" dirty="0" smtClean="0">
                <a:solidFill>
                  <a:srgbClr val="0070C0"/>
                </a:solidFill>
              </a:rPr>
              <a:t> </a:t>
            </a:r>
            <a:r>
              <a:rPr lang="en-US" i="1" dirty="0" err="1" smtClean="0">
                <a:solidFill>
                  <a:srgbClr val="0070C0"/>
                </a:solidFill>
              </a:rPr>
              <a:t>Haflong</a:t>
            </a:r>
            <a:r>
              <a:rPr lang="en-US" i="1" dirty="0" smtClean="0">
                <a:solidFill>
                  <a:srgbClr val="0070C0"/>
                </a:solidFill>
              </a:rPr>
              <a:t> </a:t>
            </a:r>
            <a:r>
              <a:rPr lang="en-US" i="1" dirty="0" smtClean="0">
                <a:solidFill>
                  <a:srgbClr val="0070C0"/>
                </a:solidFill>
              </a:rPr>
              <a:t>Govt. College</a:t>
            </a:r>
            <a:endParaRPr lang="en-US" i="1" dirty="0">
              <a:solidFill>
                <a:srgbClr val="0070C0"/>
              </a:solidFill>
            </a:endParaRPr>
          </a:p>
        </p:txBody>
      </p:sp>
      <p:sp>
        <p:nvSpPr>
          <p:cNvPr id="2" name="Title 1"/>
          <p:cNvSpPr>
            <a:spLocks noGrp="1"/>
          </p:cNvSpPr>
          <p:nvPr>
            <p:ph type="ctrTitle"/>
          </p:nvPr>
        </p:nvSpPr>
        <p:spPr>
          <a:xfrm>
            <a:off x="685800" y="609601"/>
            <a:ext cx="7772400" cy="2990850"/>
          </a:xfrm>
        </p:spPr>
        <p:txBody>
          <a:bodyPr>
            <a:normAutofit/>
          </a:bodyPr>
          <a:lstStyle/>
          <a:p>
            <a:r>
              <a:rPr lang="en-US" b="1" dirty="0" smtClean="0"/>
              <a:t>What is Plasma ?</a:t>
            </a:r>
            <a:br>
              <a:rPr lang="en-US" b="1" dirty="0" smtClean="0"/>
            </a:br>
            <a:r>
              <a:rPr lang="en-US" b="1" dirty="0" smtClean="0"/>
              <a:t>What are the basic phenomena in a plasma?</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1"/>
            <a:ext cx="8763000" cy="6705600"/>
          </a:xfrm>
          <a:prstGeom prst="rect">
            <a:avLst/>
          </a:prstGeom>
          <a:noFill/>
        </p:spPr>
        <p:txBody>
          <a:bodyPr wrap="square" rtlCol="0">
            <a:spAutoFit/>
          </a:bodyPr>
          <a:lstStyle/>
          <a:p>
            <a:pPr algn="just"/>
            <a:r>
              <a:rPr lang="en-US" sz="2800" dirty="0" smtClean="0"/>
              <a:t>	Plasma is a set of quasi-neutral particles with free electric charge carriers, which behave collectively. The most important part is that free electric charge carriers are found in the plasma state of matter. Atoms are at least partially ionized. The degree of ionization does not have to be too large, if the size of the plasma formation is big enough. A plasma is conductive and reacts strongly to electric and magnetic fields.</a:t>
            </a:r>
          </a:p>
          <a:p>
            <a:pPr algn="just"/>
            <a:r>
              <a:rPr lang="en-US" sz="2800" b="1" i="1" dirty="0" smtClean="0">
                <a:solidFill>
                  <a:srgbClr val="0070C0"/>
                </a:solidFill>
              </a:rPr>
              <a:t>The second quality is its quasi-neutrality.</a:t>
            </a:r>
          </a:p>
          <a:p>
            <a:pPr algn="just"/>
            <a:r>
              <a:rPr lang="en-US" sz="2800" dirty="0" smtClean="0"/>
              <a:t>	Let us assume a certain volume, which microscopically shows in average the same quantity of positive and negative particles. The plasma behaves as if it were a fluid without charge ( i.e. in liquid or gas) The demanding of quasi-neutrality excludes the beams of charged particles from the definition of plasma.</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534400" cy="6370975"/>
          </a:xfrm>
          <a:prstGeom prst="rect">
            <a:avLst/>
          </a:prstGeom>
          <a:noFill/>
        </p:spPr>
        <p:txBody>
          <a:bodyPr wrap="square" rtlCol="0">
            <a:spAutoFit/>
          </a:bodyPr>
          <a:lstStyle/>
          <a:p>
            <a:r>
              <a:rPr lang="en-US" sz="2400" b="1" i="1" dirty="0" smtClean="0">
                <a:solidFill>
                  <a:srgbClr val="0070C0"/>
                </a:solidFill>
              </a:rPr>
              <a:t>The last part of the definition of plasma is collective behaviour.</a:t>
            </a:r>
          </a:p>
          <a:p>
            <a:r>
              <a:rPr lang="en-US" sz="2400" dirty="0" smtClean="0">
                <a:solidFill>
                  <a:srgbClr val="0070C0"/>
                </a:solidFill>
              </a:rPr>
              <a:t>With this it is understood that plasma as a whole is capable of processes that general electric and magnetic fields to which plasma can react in turn.</a:t>
            </a:r>
          </a:p>
          <a:p>
            <a:pPr algn="just"/>
            <a:r>
              <a:rPr lang="en-US" sz="2400" dirty="0" smtClean="0">
                <a:solidFill>
                  <a:srgbClr val="0070C0"/>
                </a:solidFill>
              </a:rPr>
              <a:t>The plasma definition does not include the beams of charged particles since they do not fulfill the requirement of quasi-neutrality. Neither are included the very weekly ionized gases, like the flame of a candle ( they do not fulfill the requirement of collective behaviour.)</a:t>
            </a:r>
          </a:p>
          <a:p>
            <a:r>
              <a:rPr lang="en-US" sz="2400" dirty="0" smtClean="0">
                <a:solidFill>
                  <a:srgbClr val="0070C0"/>
                </a:solidFill>
              </a:rPr>
              <a:t>The plasma concept was used for the first time by Irwing Langmuir (1881-1957).</a:t>
            </a:r>
          </a:p>
          <a:p>
            <a:r>
              <a:rPr lang="en-US" sz="2400" dirty="0" smtClean="0">
                <a:solidFill>
                  <a:srgbClr val="0070C0"/>
                </a:solidFill>
              </a:rPr>
              <a:t>The plasma state of matter can be subdivided into few more groups:……..</a:t>
            </a:r>
          </a:p>
          <a:p>
            <a:pPr marL="457200" indent="-457200">
              <a:buAutoNum type="arabicPeriod"/>
            </a:pPr>
            <a:r>
              <a:rPr lang="en-US" sz="2400" dirty="0" smtClean="0">
                <a:solidFill>
                  <a:srgbClr val="0070C0"/>
                </a:solidFill>
              </a:rPr>
              <a:t>Common Plasma</a:t>
            </a:r>
          </a:p>
          <a:p>
            <a:pPr marL="457200" indent="-457200">
              <a:buAutoNum type="arabicPeriod"/>
            </a:pPr>
            <a:r>
              <a:rPr lang="en-US" sz="2400" dirty="0" smtClean="0">
                <a:solidFill>
                  <a:srgbClr val="0070C0"/>
                </a:solidFill>
              </a:rPr>
              <a:t>Thermonuclear Plasma</a:t>
            </a:r>
          </a:p>
          <a:p>
            <a:pPr marL="457200" indent="-457200">
              <a:buAutoNum type="arabicPeriod"/>
            </a:pPr>
            <a:r>
              <a:rPr lang="en-US" sz="2400" dirty="0" smtClean="0">
                <a:solidFill>
                  <a:srgbClr val="0070C0"/>
                </a:solidFill>
              </a:rPr>
              <a:t>Nucleon Plasma</a:t>
            </a:r>
          </a:p>
          <a:p>
            <a:pPr marL="457200" indent="-457200">
              <a:buAutoNum type="arabicPeriod"/>
            </a:pPr>
            <a:r>
              <a:rPr lang="en-US" sz="2400" dirty="0" smtClean="0">
                <a:solidFill>
                  <a:srgbClr val="0070C0"/>
                </a:solidFill>
              </a:rPr>
              <a:t>Quark Gluon Plasma</a:t>
            </a:r>
            <a:endParaRPr lang="en-US" sz="2400"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8382000" cy="6370975"/>
          </a:xfrm>
          <a:prstGeom prst="rect">
            <a:avLst/>
          </a:prstGeom>
          <a:noFill/>
        </p:spPr>
        <p:txBody>
          <a:bodyPr wrap="square" rtlCol="0">
            <a:spAutoFit/>
          </a:bodyPr>
          <a:lstStyle/>
          <a:p>
            <a:pPr algn="just"/>
            <a:r>
              <a:rPr lang="en-US" sz="2400" dirty="0" smtClean="0"/>
              <a:t>A plasma has the tendency of creating surface or filament formations the plasma fiber or pinch and the current surfaces or pinched walls.</a:t>
            </a:r>
          </a:p>
          <a:p>
            <a:pPr algn="just"/>
            <a:r>
              <a:rPr lang="en-US" sz="2400" dirty="0" smtClean="0"/>
              <a:t>	The plasma projects phenomena which are collectively known as drifts movement of particles perpendicular to a magnetic field or other force fields. Through a plasma can be expanded an enormous quantity of different kinds of waves- the magneto acoustic waves, to which belong for example the well known Alfven waves which are the analogy of the acoustic waves in gases, and the electromagnetic waves of many different modes. These waves are also very easily generated in plasma.</a:t>
            </a:r>
          </a:p>
          <a:p>
            <a:pPr algn="just"/>
            <a:r>
              <a:rPr lang="en-US" sz="2400" dirty="0" smtClean="0"/>
              <a:t>A  plasma can reach a whole range of instabilities, which have as consequence, for example,  the short time radiation of certain energy quantities leading to certain characteristics structures.</a:t>
            </a:r>
          </a:p>
          <a:p>
            <a:pPr algn="just"/>
            <a:r>
              <a:rPr lang="en-US" sz="2400" dirty="0" smtClean="0"/>
              <a:t>To plasma belongs without doubt radiation due to the electron atom recombination, bremstrahlung radiation and Synchrotron radiation, the creation of electric double layers.</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86800" cy="4770537"/>
          </a:xfrm>
          <a:prstGeom prst="rect">
            <a:avLst/>
          </a:prstGeom>
          <a:noFill/>
        </p:spPr>
        <p:txBody>
          <a:bodyPr wrap="square" rtlCol="0">
            <a:spAutoFit/>
          </a:bodyPr>
          <a:lstStyle/>
          <a:p>
            <a:pPr algn="just"/>
            <a:r>
              <a:rPr lang="en-US" sz="2800" dirty="0" smtClean="0"/>
              <a:t>The acceleration of charged particles to high energies, the magneto-hydro dynamic dynamo which produces the magnetic field inside our sun and the planets, and many more interesting phenomena.</a:t>
            </a:r>
          </a:p>
          <a:p>
            <a:pPr algn="just"/>
            <a:r>
              <a:rPr lang="en-US" sz="2800" dirty="0" smtClean="0"/>
              <a:t>People can create plasma in the laboratory.</a:t>
            </a:r>
          </a:p>
          <a:p>
            <a:pPr algn="just"/>
            <a:r>
              <a:rPr lang="en-US" sz="2800" dirty="0" smtClean="0"/>
              <a:t>The examples are       ……….</a:t>
            </a:r>
          </a:p>
          <a:p>
            <a:pPr marL="457200" indent="-457200" algn="just">
              <a:buAutoNum type="arabicPeriod"/>
            </a:pPr>
            <a:r>
              <a:rPr lang="en-US" sz="2800" dirty="0" smtClean="0"/>
              <a:t>Laser Plasma</a:t>
            </a:r>
          </a:p>
          <a:p>
            <a:pPr marL="457200" indent="-457200" algn="just">
              <a:buAutoNum type="arabicPeriod"/>
            </a:pPr>
            <a:r>
              <a:rPr lang="en-US" sz="2800" dirty="0" smtClean="0"/>
              <a:t>Pulsed Plasma </a:t>
            </a:r>
          </a:p>
          <a:p>
            <a:pPr marL="457200" indent="-457200" algn="just">
              <a:buAutoNum type="arabicPeriod"/>
            </a:pPr>
            <a:r>
              <a:rPr lang="en-US" sz="2800" dirty="0" smtClean="0"/>
              <a:t>Tokmak</a:t>
            </a:r>
          </a:p>
          <a:p>
            <a:pPr marL="457200" indent="-457200" algn="just">
              <a:buAutoNum type="arabicPeriod"/>
            </a:pPr>
            <a:r>
              <a:rPr lang="en-US" sz="2800" dirty="0" smtClean="0"/>
              <a:t>Cold Plasma</a:t>
            </a:r>
          </a:p>
          <a:p>
            <a:pPr marL="457200" indent="-457200" algn="just"/>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09800"/>
            <a:ext cx="6629399" cy="923330"/>
          </a:xfrm>
          <a:prstGeom prst="rect">
            <a:avLst/>
          </a:prstGeom>
          <a:noFill/>
        </p:spPr>
        <p:txBody>
          <a:bodyPr wrap="square" rtlCol="0">
            <a:spAutoFit/>
          </a:bodyPr>
          <a:lstStyle/>
          <a:p>
            <a:r>
              <a:rPr lang="en-US" sz="5400" b="1" i="1" dirty="0" smtClean="0"/>
              <a:t>              Thanks</a:t>
            </a:r>
            <a:endParaRPr lang="en-US" sz="5400" b="1"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TotalTime>
  <Words>220</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What is Plasma ? What are the basic phenomena in a plasma?</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Plasma ? What are the basic phenomena in a plasma?</dc:title>
  <dc:creator>Basanta</dc:creator>
  <cp:lastModifiedBy>Basanta</cp:lastModifiedBy>
  <cp:revision>8</cp:revision>
  <dcterms:created xsi:type="dcterms:W3CDTF">2019-05-07T02:49:47Z</dcterms:created>
  <dcterms:modified xsi:type="dcterms:W3CDTF">2019-05-07T03:48:22Z</dcterms:modified>
</cp:coreProperties>
</file>