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6FD3-5A91-4FBB-ADAB-2F36FEE7B184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039E1-8B29-41F1-B482-C349F68790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39E1-8B29-41F1-B482-C349F68790FE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39E1-8B29-41F1-B482-C349F68790FE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39E1-8B29-41F1-B482-C349F68790FE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pPr marL="228600" indent="-228600">
              <a:buAutoNum type="arabic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39E1-8B29-41F1-B482-C349F68790FE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IN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39E1-8B29-41F1-B482-C349F68790FE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39E1-8B29-41F1-B482-C349F68790FE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98C5-F347-49A5-BBD7-735F18FEA8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D22AE-E43B-471D-9697-37DB588307E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Business </a:t>
            </a:r>
            <a:r>
              <a:rPr lang="en-IN" smtClean="0"/>
              <a:t>Mathematics and </a:t>
            </a:r>
            <a:r>
              <a:rPr lang="en-IN" dirty="0" smtClean="0"/>
              <a:t>Statistics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9058" y="5286388"/>
            <a:ext cx="4929222" cy="1000132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SHEKHAR CHAKRABORTY</a:t>
            </a:r>
          </a:p>
          <a:p>
            <a:r>
              <a:rPr lang="en-IN" dirty="0" smtClean="0"/>
              <a:t>Department Of Commerce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428604"/>
            <a:ext cx="78581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Syllabus:</a:t>
            </a:r>
            <a:r>
              <a:rPr lang="en-IN" sz="2800" dirty="0" smtClean="0"/>
              <a:t> Part-A </a:t>
            </a:r>
            <a:r>
              <a:rPr lang="en-IN" sz="2800" baseline="0" dirty="0" smtClean="0"/>
              <a:t>  </a:t>
            </a:r>
            <a:r>
              <a:rPr lang="en-IN" sz="2800" u="sng" baseline="0" dirty="0" smtClean="0"/>
              <a:t>Business Mathematics</a:t>
            </a:r>
          </a:p>
          <a:p>
            <a:endParaRPr lang="en-IN" sz="2800" baseline="0" dirty="0" smtClean="0"/>
          </a:p>
          <a:p>
            <a:r>
              <a:rPr lang="en-IN" sz="2400" b="1" baseline="0" dirty="0" smtClean="0"/>
              <a:t>Unit-I: Matrices</a:t>
            </a:r>
          </a:p>
          <a:p>
            <a:pPr algn="just"/>
            <a:r>
              <a:rPr lang="en-IN" sz="2400" baseline="0" dirty="0" smtClean="0"/>
              <a:t>          Definition of a matrix. Types of matrices; Algebra of matrices. Calculation of values of determinants up to third order; </a:t>
            </a:r>
            <a:r>
              <a:rPr lang="en-IN" sz="2400" baseline="0" dirty="0" err="1" smtClean="0"/>
              <a:t>Adjoint</a:t>
            </a:r>
            <a:r>
              <a:rPr lang="en-IN" sz="2400" baseline="0" dirty="0" smtClean="0"/>
              <a:t> of matrix; Inverse of a matrix; Application of matrices to solution of simple business and economic problems.</a:t>
            </a:r>
          </a:p>
          <a:p>
            <a:pPr algn="just"/>
            <a:endParaRPr lang="en-IN" sz="2400" dirty="0"/>
          </a:p>
          <a:p>
            <a:pPr algn="just"/>
            <a:r>
              <a:rPr lang="en-IN" sz="2400" b="1" dirty="0" smtClean="0"/>
              <a:t>Unit-II: Differential Calculus</a:t>
            </a:r>
          </a:p>
          <a:p>
            <a:pPr algn="just"/>
            <a:r>
              <a:rPr lang="en-IN" sz="2400" dirty="0"/>
              <a:t>	 </a:t>
            </a:r>
            <a:r>
              <a:rPr lang="en-IN" sz="2400" dirty="0" smtClean="0"/>
              <a:t>Mathematical functions and their types- Linear, Quadratic , Polynomial; Concepts of limit and continuity of a function. Concept of differentiation; Rules of differentiation- simple standard forms. Applications of differentiation- elasticity of demand and supply; Maxima and Minima of functions relating to cost, revenue and profit.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64399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/>
              <a:t>Matrices:</a:t>
            </a:r>
            <a:r>
              <a:rPr lang="en-IN" sz="2800" dirty="0" smtClean="0"/>
              <a:t> A matrix is a rectangular array of numbers arranged in rows and columns and enclosed them within a First Bracket or Third Bracket.</a:t>
            </a:r>
            <a:r>
              <a:rPr lang="en-IN" sz="2800" dirty="0"/>
              <a:t> For example we can arrange some scattered numbers 10, 8 , 9 ,12, 5, and 7 in rows and columns as follows:</a:t>
            </a:r>
          </a:p>
          <a:p>
            <a:r>
              <a:rPr lang="en-IN" sz="2800" dirty="0"/>
              <a:t>10	8		18	8	9	</a:t>
            </a:r>
          </a:p>
          <a:p>
            <a:r>
              <a:rPr lang="en-IN" sz="2800" dirty="0"/>
              <a:t>9	12	OR	12	5	7</a:t>
            </a:r>
          </a:p>
          <a:p>
            <a:r>
              <a:rPr lang="en-IN" sz="2800" dirty="0"/>
              <a:t>5	7</a:t>
            </a:r>
          </a:p>
          <a:p>
            <a:pPr algn="just"/>
            <a:r>
              <a:rPr lang="en-IN" sz="2800" dirty="0" err="1"/>
              <a:t>i.e</a:t>
            </a:r>
            <a:r>
              <a:rPr lang="en-IN" sz="2800" dirty="0"/>
              <a:t> in 3 rows 2 columns or 2 rows 3 columns and after arranging them in rows and columns if we enclose them within Third Bracket or First Bracket  then it will become a matrix of order 2 x3 or 3x2</a:t>
            </a:r>
            <a:r>
              <a:rPr lang="en-IN" sz="2800" dirty="0" smtClean="0"/>
              <a:t>.</a:t>
            </a:r>
          </a:p>
          <a:p>
            <a:pPr algn="just"/>
            <a:endParaRPr lang="en-IN" sz="2800" dirty="0"/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142983"/>
            <a:ext cx="850112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800" dirty="0" smtClean="0"/>
          </a:p>
          <a:p>
            <a:endParaRPr lang="en-IN" sz="2800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0" y="0"/>
            <a:ext cx="892971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Definition: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 rectangular array of numbers containing ‘m’ rows and ‘n’ columns is called a matrix of order m x n. The elements are enclosed in [ ] or ( ). Thus  the general form of the matrix is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503" name="Picture 4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357298"/>
            <a:ext cx="2628900" cy="1400175"/>
          </a:xfrm>
          <a:prstGeom prst="rect">
            <a:avLst/>
          </a:prstGeom>
          <a:noFill/>
        </p:spPr>
      </p:pic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510" name="Picture 5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143248"/>
            <a:ext cx="200025" cy="190500"/>
          </a:xfrm>
          <a:prstGeom prst="rect">
            <a:avLst/>
          </a:prstGeom>
          <a:noFill/>
        </p:spPr>
      </p:pic>
      <p:pic>
        <p:nvPicPr>
          <p:cNvPr id="19509" name="Picture 5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143248"/>
            <a:ext cx="200025" cy="190500"/>
          </a:xfrm>
          <a:prstGeom prst="rect">
            <a:avLst/>
          </a:prstGeom>
          <a:noFill/>
        </p:spPr>
      </p:pic>
      <p:pic>
        <p:nvPicPr>
          <p:cNvPr id="19508" name="Picture 5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143248"/>
            <a:ext cx="228600" cy="190500"/>
          </a:xfrm>
          <a:prstGeom prst="rect">
            <a:avLst/>
          </a:prstGeom>
          <a:noFill/>
        </p:spPr>
      </p:pic>
      <p:pic>
        <p:nvPicPr>
          <p:cNvPr id="19507" name="Picture 5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3143248"/>
            <a:ext cx="200025" cy="190500"/>
          </a:xfrm>
          <a:prstGeom prst="rect">
            <a:avLst/>
          </a:prstGeom>
          <a:noFill/>
        </p:spPr>
      </p:pic>
      <p:pic>
        <p:nvPicPr>
          <p:cNvPr id="19506" name="Picture 5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01090" y="3143248"/>
            <a:ext cx="200025" cy="190500"/>
          </a:xfrm>
          <a:prstGeom prst="rect">
            <a:avLst/>
          </a:prstGeom>
          <a:noFill/>
        </p:spPr>
      </p:pic>
      <p:sp>
        <p:nvSpPr>
          <p:cNvPr id="19511" name="Rectangle 55"/>
          <p:cNvSpPr>
            <a:spLocks noChangeArrowheads="1"/>
          </p:cNvSpPr>
          <p:nvPr/>
        </p:nvSpPr>
        <p:spPr bwMode="auto">
          <a:xfrm>
            <a:off x="285720" y="3000372"/>
            <a:ext cx="8324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where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1428728" y="3143248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4" name="Rectangle 58"/>
          <p:cNvSpPr>
            <a:spLocks noChangeArrowheads="1"/>
          </p:cNvSpPr>
          <p:nvPr/>
        </p:nvSpPr>
        <p:spPr bwMode="auto">
          <a:xfrm rot="10800000" flipV="1">
            <a:off x="2071670" y="3143248"/>
            <a:ext cx="878681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etc are called elements of the matrix   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5143504" y="3143248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stands for the elements belongs to 1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row 1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column,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16" name="Rectangle 60"/>
          <p:cNvSpPr>
            <a:spLocks noChangeArrowheads="1"/>
          </p:cNvSpPr>
          <p:nvPr/>
        </p:nvSpPr>
        <p:spPr bwMode="auto">
          <a:xfrm>
            <a:off x="0" y="3500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belongs to 1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row 2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nd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column etc.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0" y="4143380"/>
            <a:ext cx="89297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Equality of Matrices</a:t>
            </a:r>
            <a:r>
              <a:rPr lang="en-IN" sz="2800" dirty="0" smtClean="0"/>
              <a:t>: Two matrices are said to be equal if</a:t>
            </a:r>
          </a:p>
          <a:p>
            <a:pPr marL="285750" indent="-285750">
              <a:buAutoNum type="romanLcParenR"/>
            </a:pPr>
            <a:r>
              <a:rPr lang="en-IN" sz="2800" baseline="0" dirty="0" smtClean="0"/>
              <a:t>They are of same order and</a:t>
            </a:r>
          </a:p>
          <a:p>
            <a:pPr marL="285750" indent="-285750" algn="just">
              <a:buNone/>
            </a:pPr>
            <a:r>
              <a:rPr lang="en-IN" sz="2800" baseline="0" dirty="0" smtClean="0"/>
              <a:t>ii)The corresponding elements of the matrices are the same.</a:t>
            </a:r>
            <a:endParaRPr lang="en-IN" sz="2800" dirty="0"/>
          </a:p>
        </p:txBody>
      </p:sp>
      <p:pic>
        <p:nvPicPr>
          <p:cNvPr id="19518" name="Picture 6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643578"/>
            <a:ext cx="642942" cy="447676"/>
          </a:xfrm>
          <a:prstGeom prst="rect">
            <a:avLst/>
          </a:prstGeom>
          <a:noFill/>
        </p:spPr>
      </p:pic>
      <p:pic>
        <p:nvPicPr>
          <p:cNvPr id="19517" name="Picture 6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643578"/>
            <a:ext cx="642942" cy="447676"/>
          </a:xfrm>
          <a:prstGeom prst="rect">
            <a:avLst/>
          </a:prstGeom>
          <a:noFill/>
        </p:spPr>
      </p:pic>
      <p:sp>
        <p:nvSpPr>
          <p:cNvPr id="19519" name="Rectangle 63"/>
          <p:cNvSpPr>
            <a:spLocks noChangeArrowheads="1"/>
          </p:cNvSpPr>
          <p:nvPr/>
        </p:nvSpPr>
        <p:spPr bwMode="auto">
          <a:xfrm>
            <a:off x="0" y="564357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For example,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20" name="Rectangle 64"/>
          <p:cNvSpPr>
            <a:spLocks noChangeArrowheads="1"/>
          </p:cNvSpPr>
          <p:nvPr/>
        </p:nvSpPr>
        <p:spPr bwMode="auto">
          <a:xfrm>
            <a:off x="1928794" y="592933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3071802" y="585789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are equal.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214290"/>
            <a:ext cx="871543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Types of Matrices:</a:t>
            </a:r>
          </a:p>
          <a:p>
            <a:pPr marL="228600" indent="-228600" algn="just">
              <a:buAutoNum type="arabicPeriod"/>
            </a:pPr>
            <a:r>
              <a:rPr lang="en-IN" sz="2800" dirty="0" smtClean="0"/>
              <a:t>Square Matrix: If in any matrix the number of rows = the number of columns ,then the matrix is called square matrix.</a:t>
            </a:r>
          </a:p>
          <a:p>
            <a:pPr marL="228600" indent="-228600">
              <a:buNone/>
            </a:pPr>
            <a:r>
              <a:rPr lang="en-IN" sz="2800" dirty="0" smtClean="0"/>
              <a:t>	Example</a:t>
            </a:r>
            <a:r>
              <a:rPr lang="en-IN" sz="2800" baseline="0" dirty="0" smtClean="0"/>
              <a:t> of a Square Matrix: 		or </a:t>
            </a:r>
          </a:p>
          <a:p>
            <a:pPr marL="228600" indent="-228600">
              <a:buNone/>
            </a:pPr>
            <a:endParaRPr lang="en-IN" sz="2800" dirty="0"/>
          </a:p>
          <a:p>
            <a:pPr marL="228600" indent="-228600" algn="just">
              <a:buNone/>
            </a:pPr>
            <a:r>
              <a:rPr lang="en-IN" sz="2800" baseline="0" dirty="0" smtClean="0"/>
              <a:t>2.</a:t>
            </a:r>
            <a:r>
              <a:rPr lang="en-IN" sz="2800" dirty="0" smtClean="0"/>
              <a:t> Row Matrix: If in any matrix there is only one row ,then it is called Row matrix. For example, 		 is a row matrix.</a:t>
            </a:r>
          </a:p>
          <a:p>
            <a:pPr marL="228600" indent="-228600" algn="just">
              <a:buNone/>
            </a:pPr>
            <a:endParaRPr lang="en-IN" sz="2800" baseline="0" dirty="0"/>
          </a:p>
          <a:p>
            <a:pPr marL="228600" indent="-228600" algn="just">
              <a:buNone/>
            </a:pPr>
            <a:r>
              <a:rPr lang="en-IN" sz="2800" dirty="0" smtClean="0"/>
              <a:t>3. Column Matrix: If in any matrix there is only one column ,then it is called Column matrix. For example, 	  is a column matrix.</a:t>
            </a:r>
          </a:p>
          <a:p>
            <a:pPr marL="228600" indent="-228600" algn="just">
              <a:buNone/>
            </a:pPr>
            <a:r>
              <a:rPr lang="en-IN" sz="2800" baseline="0" dirty="0" smtClean="0"/>
              <a:t>4. Null or Zero Matrix: If all the elements of a matrix are zero, then the matrix is called null or zero matrix.</a:t>
            </a:r>
            <a:r>
              <a:rPr lang="en-IN" sz="2800" dirty="0" smtClean="0"/>
              <a:t> </a:t>
            </a:r>
            <a:endParaRPr lang="en-IN" sz="2800" baseline="0" dirty="0" smtClean="0"/>
          </a:p>
          <a:p>
            <a:pPr marL="228600" indent="-228600">
              <a:buNone/>
            </a:pPr>
            <a:r>
              <a:rPr lang="en-IN" sz="2800" dirty="0"/>
              <a:t>	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928802"/>
            <a:ext cx="647700" cy="495300"/>
          </a:xfrm>
          <a:prstGeom prst="rect">
            <a:avLst/>
          </a:prstGeom>
          <a:noFill/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1785926"/>
            <a:ext cx="990600" cy="676275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3357562"/>
            <a:ext cx="914400" cy="276225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4929198"/>
            <a:ext cx="409575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8687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5.Diagonal Matrix</a:t>
            </a:r>
            <a:r>
              <a:rPr lang="en-IN" sz="2800" dirty="0" smtClean="0"/>
              <a:t>: A square</a:t>
            </a:r>
            <a:r>
              <a:rPr lang="en-IN" sz="2800" baseline="0" dirty="0" smtClean="0"/>
              <a:t> matrix is said to be a diagonal matrix if all its elements except the diagonal elements are zero. For </a:t>
            </a:r>
            <a:r>
              <a:rPr lang="en-IN" sz="2800" baseline="0" dirty="0" smtClean="0"/>
              <a:t>example </a:t>
            </a:r>
            <a:r>
              <a:rPr lang="en-IN" sz="2800" baseline="0" dirty="0" smtClean="0"/>
              <a:t>, 	   is a diagonal matrix.</a:t>
            </a:r>
          </a:p>
          <a:p>
            <a:endParaRPr lang="en-IN" sz="2800" dirty="0"/>
          </a:p>
          <a:p>
            <a:pPr algn="just"/>
            <a:r>
              <a:rPr lang="en-IN" sz="2800" b="1" dirty="0" smtClean="0"/>
              <a:t>6.Scalar Matrix: </a:t>
            </a:r>
            <a:r>
              <a:rPr lang="en-IN" sz="2800" dirty="0" smtClean="0"/>
              <a:t>A square matrix is said to be a scalar matrix if all the non-diagonal elements are zero and diagonal elements are equal. For example, 		is a scalar matrix.</a:t>
            </a:r>
          </a:p>
          <a:p>
            <a:pPr algn="just"/>
            <a:endParaRPr lang="en-IN" sz="2800" dirty="0" smtClean="0"/>
          </a:p>
          <a:p>
            <a:pPr algn="just"/>
            <a:r>
              <a:rPr lang="en-IN" sz="2800" b="1" dirty="0" smtClean="0"/>
              <a:t>7.Unit Matrix or Identity Matrix</a:t>
            </a:r>
            <a:r>
              <a:rPr lang="en-IN" sz="2800" dirty="0" smtClean="0"/>
              <a:t>: A square matrix is said to be a Unit Matrix or Identity Matrix if all the non-diagonal elements are zero and diagonal elements are equal to 1. For example, 	       is an Identity matrix.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 </a:t>
            </a:r>
            <a:r>
              <a:rPr lang="en-IN" sz="2800" dirty="0" smtClean="0"/>
              <a:t>    All Identity matrix are scalar matrix but not conversely.</a:t>
            </a:r>
          </a:p>
          <a:p>
            <a:pPr algn="just"/>
            <a:endParaRPr lang="en-IN" sz="2800" dirty="0"/>
          </a:p>
          <a:p>
            <a:pPr algn="just"/>
            <a:endParaRPr lang="en-IN" sz="28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214422"/>
            <a:ext cx="1000132" cy="762000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2714620"/>
            <a:ext cx="1143008" cy="76200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5357826"/>
            <a:ext cx="1114425" cy="762000"/>
          </a:xfrm>
          <a:prstGeom prst="rect">
            <a:avLst/>
          </a:prstGeom>
          <a:noFill/>
        </p:spPr>
      </p:pic>
      <p:sp>
        <p:nvSpPr>
          <p:cNvPr id="9" name="5-Point Star 8"/>
          <p:cNvSpPr/>
          <p:nvPr/>
        </p:nvSpPr>
        <p:spPr>
          <a:xfrm flipH="1">
            <a:off x="214282" y="6215082"/>
            <a:ext cx="142876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714356"/>
            <a:ext cx="381000" cy="4572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0"/>
            <a:ext cx="871543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/>
              <a:t>8.Symmetric matrix</a:t>
            </a:r>
            <a:r>
              <a:rPr lang="en-IN" sz="2800" dirty="0" smtClean="0"/>
              <a:t>: A square</a:t>
            </a:r>
            <a:r>
              <a:rPr lang="en-IN" sz="2800" baseline="0" dirty="0" smtClean="0"/>
              <a:t> matrix is said to be symmetric if the element belongs to	    row</a:t>
            </a:r>
            <a:r>
              <a:rPr lang="en-IN" sz="2800" dirty="0" smtClean="0"/>
              <a:t> and</a:t>
            </a:r>
          </a:p>
          <a:p>
            <a:pPr algn="just"/>
            <a:r>
              <a:rPr lang="en-IN" sz="2800" baseline="0" dirty="0" smtClean="0"/>
              <a:t>column is equal to the element belongs to        row and</a:t>
            </a:r>
          </a:p>
          <a:p>
            <a:pPr algn="just"/>
            <a:r>
              <a:rPr lang="en-IN" sz="2800" dirty="0" smtClean="0"/>
              <a:t>Column. </a:t>
            </a:r>
            <a:r>
              <a:rPr lang="en-IN" sz="2800" dirty="0" err="1" smtClean="0"/>
              <a:t>i.e</a:t>
            </a:r>
            <a:r>
              <a:rPr lang="en-IN" sz="2800" dirty="0" smtClean="0"/>
              <a:t>, </a:t>
            </a:r>
            <a:r>
              <a:rPr lang="en-IN" sz="2800" baseline="0" dirty="0" smtClean="0"/>
              <a:t>     =</a:t>
            </a:r>
            <a:r>
              <a:rPr lang="en-IN" sz="2800" dirty="0" smtClean="0"/>
              <a:t>        . For example,                 is a symmetric matrix.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b="1" dirty="0" smtClean="0"/>
              <a:t>9. Skew- symmetric matrix</a:t>
            </a:r>
            <a:r>
              <a:rPr lang="en-IN" sz="2800" dirty="0" smtClean="0"/>
              <a:t>: A square</a:t>
            </a:r>
            <a:r>
              <a:rPr lang="en-IN" sz="2800" baseline="0" dirty="0" smtClean="0"/>
              <a:t> matrix is said to be  Skew - symmetric if        = -      . For example , 		</a:t>
            </a:r>
          </a:p>
          <a:p>
            <a:pPr algn="just"/>
            <a:r>
              <a:rPr lang="en-IN" sz="2800" dirty="0"/>
              <a:t>i</a:t>
            </a:r>
            <a:r>
              <a:rPr lang="en-IN" sz="2800" dirty="0" smtClean="0"/>
              <a:t>s a skew-symmetric matrix.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b="1" dirty="0" smtClean="0"/>
              <a:t>10. Singular and Non- singular matrix:</a:t>
            </a:r>
            <a:r>
              <a:rPr lang="en-IN" sz="2800" dirty="0" smtClean="0"/>
              <a:t> If A is a square matrix and the value of the determinant formed by the matrix A is equal to zero </a:t>
            </a:r>
            <a:r>
              <a:rPr lang="en-IN" sz="2800" dirty="0" err="1" smtClean="0"/>
              <a:t>i.e</a:t>
            </a:r>
            <a:r>
              <a:rPr lang="en-IN" sz="2800" dirty="0" smtClean="0"/>
              <a:t>,       = 0, then it is singular matrix and if        ≠ 0, then it is called non-singular matrix</a:t>
            </a:r>
            <a:r>
              <a:rPr lang="en-IN" sz="2800" dirty="0" smtClean="0"/>
              <a:t>.</a:t>
            </a:r>
          </a:p>
          <a:p>
            <a:pPr algn="just"/>
            <a:r>
              <a:rPr lang="en-US" sz="2800" dirty="0" smtClean="0"/>
              <a:t>	</a:t>
            </a:r>
            <a:r>
              <a:rPr lang="en-US" sz="2800" dirty="0" smtClean="0"/>
              <a:t>						</a:t>
            </a:r>
            <a:r>
              <a:rPr lang="en-US" sz="2800" dirty="0" err="1" smtClean="0"/>
              <a:t>Contd</a:t>
            </a:r>
            <a:r>
              <a:rPr lang="en-US" sz="2800" smtClean="0"/>
              <a:t>…</a:t>
            </a:r>
            <a:endParaRPr lang="en-IN" sz="2800" dirty="0" smtClean="0"/>
          </a:p>
          <a:p>
            <a:pPr algn="just"/>
            <a:r>
              <a:rPr lang="en-US" sz="2800" dirty="0" smtClean="0"/>
              <a:t>	</a:t>
            </a:r>
            <a:r>
              <a:rPr lang="en-US" sz="2800" dirty="0" smtClean="0"/>
              <a:t>				</a:t>
            </a:r>
            <a:endParaRPr lang="en-IN" sz="28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500042"/>
            <a:ext cx="400050" cy="457200"/>
          </a:xfrm>
          <a:prstGeom prst="rect">
            <a:avLst/>
          </a:prstGeom>
          <a:noFill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928670"/>
            <a:ext cx="400050" cy="457200"/>
          </a:xfrm>
          <a:prstGeom prst="rect">
            <a:avLst/>
          </a:prstGeom>
          <a:noFill/>
        </p:spPr>
      </p:pic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8214" y="928670"/>
            <a:ext cx="381000" cy="457200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1357298"/>
            <a:ext cx="342900" cy="447675"/>
          </a:xfrm>
          <a:prstGeom prst="rect">
            <a:avLst/>
          </a:prstGeom>
          <a:noFill/>
        </p:spPr>
      </p:pic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357298"/>
            <a:ext cx="371475" cy="447675"/>
          </a:xfrm>
          <a:prstGeom prst="rect">
            <a:avLst/>
          </a:prstGeom>
          <a:noFill/>
        </p:spPr>
      </p:pic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1428736"/>
            <a:ext cx="1190625" cy="923925"/>
          </a:xfrm>
          <a:prstGeom prst="rect">
            <a:avLst/>
          </a:prstGeom>
          <a:noFill/>
        </p:spPr>
      </p:pic>
      <p:pic>
        <p:nvPicPr>
          <p:cNvPr id="2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00372"/>
            <a:ext cx="371475" cy="447675"/>
          </a:xfrm>
          <a:prstGeom prst="rect">
            <a:avLst/>
          </a:prstGeom>
          <a:noFill/>
        </p:spPr>
      </p:pic>
      <p:pic>
        <p:nvPicPr>
          <p:cNvPr id="21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3000372"/>
            <a:ext cx="342900" cy="447675"/>
          </a:xfrm>
          <a:prstGeom prst="rect">
            <a:avLst/>
          </a:prstGeom>
          <a:noFill/>
        </p:spPr>
      </p:pic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40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3214686"/>
            <a:ext cx="1524000" cy="923925"/>
          </a:xfrm>
          <a:prstGeom prst="rect">
            <a:avLst/>
          </a:prstGeom>
          <a:noFill/>
        </p:spPr>
      </p:pic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42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5214950"/>
            <a:ext cx="323850" cy="342900"/>
          </a:xfrm>
          <a:prstGeom prst="rect">
            <a:avLst/>
          </a:prstGeom>
          <a:noFill/>
        </p:spPr>
      </p:pic>
      <p:pic>
        <p:nvPicPr>
          <p:cNvPr id="26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643578"/>
            <a:ext cx="323850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315</Words>
  <Application>Microsoft Office PowerPoint</Application>
  <PresentationFormat>On-screen Show (4:3)</PresentationFormat>
  <Paragraphs>71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Business Mathematics and Statistics 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shekhar</dc:creator>
  <cp:lastModifiedBy>HP</cp:lastModifiedBy>
  <cp:revision>28</cp:revision>
  <dcterms:created xsi:type="dcterms:W3CDTF">2019-05-03T18:44:17Z</dcterms:created>
  <dcterms:modified xsi:type="dcterms:W3CDTF">2019-05-04T05:17:21Z</dcterms:modified>
</cp:coreProperties>
</file>