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000" autoAdjust="0"/>
    <p:restoredTop sz="94660"/>
  </p:normalViewPr>
  <p:slideViewPr>
    <p:cSldViewPr>
      <p:cViewPr varScale="1">
        <p:scale>
          <a:sx n="72" d="100"/>
          <a:sy n="72" d="100"/>
        </p:scale>
        <p:origin x="-1116"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9ADDBE13-92B0-4040-8B26-9A484A89EDFC}" type="datetimeFigureOut">
              <a:rPr lang="en-US" smtClean="0"/>
              <a:pPr/>
              <a:t>5/4/2019</a:t>
            </a:fld>
            <a:endParaRPr lang="en-IN"/>
          </a:p>
        </p:txBody>
      </p:sp>
      <p:sp>
        <p:nvSpPr>
          <p:cNvPr id="17" name="Footer Placeholder 16"/>
          <p:cNvSpPr>
            <a:spLocks noGrp="1"/>
          </p:cNvSpPr>
          <p:nvPr>
            <p:ph type="ftr" sz="quarter" idx="11"/>
          </p:nvPr>
        </p:nvSpPr>
        <p:spPr/>
        <p:txBody>
          <a:bodyPr/>
          <a:lstStyle/>
          <a:p>
            <a:endParaRPr lang="en-IN"/>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D3979B80-545C-4C07-8094-1BBA817EFAA0}" type="slidenum">
              <a:rPr lang="en-IN" smtClean="0"/>
              <a:pPr/>
              <a:t>‹#›</a:t>
            </a:fld>
            <a:endParaRPr lang="en-IN"/>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ADDBE13-92B0-4040-8B26-9A484A89EDFC}" type="datetimeFigureOut">
              <a:rPr lang="en-US" smtClean="0"/>
              <a:pPr/>
              <a:t>5/4/2019</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3979B80-545C-4C07-8094-1BBA817EFAA0}" type="slidenum">
              <a:rPr lang="en-IN" smtClean="0"/>
              <a:pPr/>
              <a:t>‹#›</a:t>
            </a:fld>
            <a:endParaRPr lang="en-IN"/>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D3979B80-545C-4C07-8094-1BBA817EFAA0}" type="slidenum">
              <a:rPr lang="en-IN" smtClean="0"/>
              <a:pPr/>
              <a:t>‹#›</a:t>
            </a:fld>
            <a:endParaRPr lang="en-IN"/>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ADDBE13-92B0-4040-8B26-9A484A89EDFC}" type="datetimeFigureOut">
              <a:rPr lang="en-US" smtClean="0"/>
              <a:pPr/>
              <a:t>5/4/2019</a:t>
            </a:fld>
            <a:endParaRPr lang="en-IN"/>
          </a:p>
        </p:txBody>
      </p:sp>
      <p:sp>
        <p:nvSpPr>
          <p:cNvPr id="5" name="Footer Placeholder 4"/>
          <p:cNvSpPr>
            <a:spLocks noGrp="1"/>
          </p:cNvSpPr>
          <p:nvPr>
            <p:ph type="ftr" sz="quarter" idx="11"/>
          </p:nvPr>
        </p:nvSpPr>
        <p:spPr/>
        <p:txBody>
          <a:bodyPr/>
          <a:lstStyle/>
          <a:p>
            <a:endParaRPr lang="en-IN"/>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9ADDBE13-92B0-4040-8B26-9A484A89EDFC}" type="datetimeFigureOut">
              <a:rPr lang="en-US" smtClean="0"/>
              <a:pPr/>
              <a:t>5/4/2019</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a:xfrm>
            <a:off x="4361688" y="1026372"/>
            <a:ext cx="457200" cy="441325"/>
          </a:xfrm>
        </p:spPr>
        <p:txBody>
          <a:bodyPr/>
          <a:lstStyle/>
          <a:p>
            <a:fld id="{D3979B80-545C-4C07-8094-1BBA817EFAA0}" type="slidenum">
              <a:rPr lang="en-IN" smtClean="0"/>
              <a:pPr/>
              <a:t>‹#›</a:t>
            </a:fld>
            <a:endParaRPr lang="en-IN"/>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IN"/>
          </a:p>
        </p:txBody>
      </p:sp>
      <p:sp>
        <p:nvSpPr>
          <p:cNvPr id="4" name="Date Placeholder 3"/>
          <p:cNvSpPr>
            <a:spLocks noGrp="1"/>
          </p:cNvSpPr>
          <p:nvPr>
            <p:ph type="dt" sz="half" idx="10"/>
          </p:nvPr>
        </p:nvSpPr>
        <p:spPr/>
        <p:txBody>
          <a:bodyPr/>
          <a:lstStyle/>
          <a:p>
            <a:fld id="{9ADDBE13-92B0-4040-8B26-9A484A89EDFC}" type="datetimeFigureOut">
              <a:rPr lang="en-US" smtClean="0"/>
              <a:pPr/>
              <a:t>5/4/2019</a:t>
            </a:fld>
            <a:endParaRPr lang="en-IN"/>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D3979B80-545C-4C07-8094-1BBA817EFAA0}" type="slidenum">
              <a:rPr lang="en-IN" smtClean="0"/>
              <a:pPr/>
              <a:t>‹#›</a:t>
            </a:fld>
            <a:endParaRPr lang="en-IN"/>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9ADDBE13-92B0-4040-8B26-9A484A89EDFC}" type="datetimeFigureOut">
              <a:rPr lang="en-US" smtClean="0"/>
              <a:pPr/>
              <a:t>5/4/2019</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D3979B80-545C-4C07-8094-1BBA817EFAA0}" type="slidenum">
              <a:rPr lang="en-IN" smtClean="0"/>
              <a:pPr/>
              <a:t>‹#›</a:t>
            </a:fld>
            <a:endParaRPr lang="en-IN"/>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9ADDBE13-92B0-4040-8B26-9A484A89EDFC}" type="datetimeFigureOut">
              <a:rPr lang="en-US" smtClean="0"/>
              <a:pPr/>
              <a:t>5/4/2019</a:t>
            </a:fld>
            <a:endParaRPr lang="en-IN"/>
          </a:p>
        </p:txBody>
      </p:sp>
      <p:sp>
        <p:nvSpPr>
          <p:cNvPr id="8" name="Footer Placeholder 7"/>
          <p:cNvSpPr>
            <a:spLocks noGrp="1"/>
          </p:cNvSpPr>
          <p:nvPr>
            <p:ph type="ftr" sz="quarter" idx="11"/>
          </p:nvPr>
        </p:nvSpPr>
        <p:spPr>
          <a:xfrm>
            <a:off x="304800" y="6409944"/>
            <a:ext cx="3581400" cy="365760"/>
          </a:xfrm>
        </p:spPr>
        <p:txBody>
          <a:bodyPr/>
          <a:lstStyle/>
          <a:p>
            <a:endParaRPr lang="en-IN"/>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D3979B80-545C-4C07-8094-1BBA817EFAA0}" type="slidenum">
              <a:rPr lang="en-IN" smtClean="0"/>
              <a:pPr/>
              <a:t>‹#›</a:t>
            </a:fld>
            <a:endParaRPr lang="en-IN"/>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9ADDBE13-92B0-4040-8B26-9A484A89EDFC}" type="datetimeFigureOut">
              <a:rPr lang="en-US" smtClean="0"/>
              <a:pPr/>
              <a:t>5/4/2019</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a:xfrm>
            <a:off x="4343400" y="1036020"/>
            <a:ext cx="457200" cy="441325"/>
          </a:xfrm>
        </p:spPr>
        <p:txBody>
          <a:bodyPr/>
          <a:lstStyle/>
          <a:p>
            <a:fld id="{D3979B80-545C-4C07-8094-1BBA817EFAA0}"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9ADDBE13-92B0-4040-8B26-9A484A89EDFC}" type="datetimeFigureOut">
              <a:rPr lang="en-US" smtClean="0"/>
              <a:pPr/>
              <a:t>5/4/2019</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D3979B80-545C-4C07-8094-1BBA817EFAA0}"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D3979B80-545C-4C07-8094-1BBA817EFAA0}" type="slidenum">
              <a:rPr lang="en-IN" smtClean="0"/>
              <a:pPr/>
              <a:t>‹#›</a:t>
            </a:fld>
            <a:endParaRPr lang="en-IN"/>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9ADDBE13-92B0-4040-8B26-9A484A89EDFC}" type="datetimeFigureOut">
              <a:rPr lang="en-US" smtClean="0"/>
              <a:pPr/>
              <a:t>5/4/2019</a:t>
            </a:fld>
            <a:endParaRPr lang="en-IN"/>
          </a:p>
        </p:txBody>
      </p:sp>
      <p:sp>
        <p:nvSpPr>
          <p:cNvPr id="6" name="Footer Placeholder 5"/>
          <p:cNvSpPr>
            <a:spLocks noGrp="1"/>
          </p:cNvSpPr>
          <p:nvPr>
            <p:ph type="ftr" sz="quarter" idx="11"/>
          </p:nvPr>
        </p:nvSpPr>
        <p:spPr>
          <a:xfrm>
            <a:off x="301752" y="6410848"/>
            <a:ext cx="3383280" cy="365760"/>
          </a:xfrm>
        </p:spPr>
        <p:txBody>
          <a:bodyPr/>
          <a:lstStyle/>
          <a:p>
            <a:endParaRPr lang="en-IN"/>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D3979B80-545C-4C07-8094-1BBA817EFAA0}" type="slidenum">
              <a:rPr lang="en-IN" smtClean="0"/>
              <a:pPr/>
              <a:t>‹#›</a:t>
            </a:fld>
            <a:endParaRPr lang="en-IN"/>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9ADDBE13-92B0-4040-8B26-9A484A89EDFC}" type="datetimeFigureOut">
              <a:rPr lang="en-US" smtClean="0"/>
              <a:pPr/>
              <a:t>5/4/2019</a:t>
            </a:fld>
            <a:endParaRPr lang="en-IN"/>
          </a:p>
        </p:txBody>
      </p:sp>
      <p:sp>
        <p:nvSpPr>
          <p:cNvPr id="6" name="Footer Placeholder 5"/>
          <p:cNvSpPr>
            <a:spLocks noGrp="1"/>
          </p:cNvSpPr>
          <p:nvPr>
            <p:ph type="ftr" sz="quarter" idx="11"/>
          </p:nvPr>
        </p:nvSpPr>
        <p:spPr>
          <a:xfrm>
            <a:off x="301752" y="6410848"/>
            <a:ext cx="3584448" cy="365760"/>
          </a:xfrm>
        </p:spPr>
        <p:txBody>
          <a:bodyPr/>
          <a:lstStyle/>
          <a:p>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9ADDBE13-92B0-4040-8B26-9A484A89EDFC}" type="datetimeFigureOut">
              <a:rPr lang="en-US" smtClean="0"/>
              <a:pPr/>
              <a:t>5/4/2019</a:t>
            </a:fld>
            <a:endParaRPr lang="en-IN"/>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IN"/>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D3979B80-545C-4C07-8094-1BBA817EFAA0}" type="slidenum">
              <a:rPr lang="en-IN" smtClean="0"/>
              <a:pPr/>
              <a:t>‹#›</a:t>
            </a:fld>
            <a:endParaRPr lang="en-IN"/>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857620" y="4572008"/>
            <a:ext cx="5143536" cy="1323972"/>
          </a:xfrm>
        </p:spPr>
        <p:txBody>
          <a:bodyPr>
            <a:normAutofit/>
          </a:bodyPr>
          <a:lstStyle/>
          <a:p>
            <a:endParaRPr lang="en-IN" dirty="0" smtClean="0">
              <a:solidFill>
                <a:schemeClr val="tx1"/>
              </a:solidFill>
            </a:endParaRPr>
          </a:p>
          <a:p>
            <a:r>
              <a:rPr lang="en-US" dirty="0" smtClean="0">
                <a:solidFill>
                  <a:schemeClr val="tx1"/>
                </a:solidFill>
              </a:rPr>
              <a:t>M.C. </a:t>
            </a:r>
            <a:r>
              <a:rPr lang="en-US" dirty="0" err="1" smtClean="0">
                <a:solidFill>
                  <a:schemeClr val="tx1"/>
                </a:solidFill>
              </a:rPr>
              <a:t>Bakali</a:t>
            </a:r>
            <a:r>
              <a:rPr lang="en-US" dirty="0" smtClean="0">
                <a:solidFill>
                  <a:schemeClr val="tx1"/>
                </a:solidFill>
              </a:rPr>
              <a:t>,</a:t>
            </a:r>
          </a:p>
          <a:p>
            <a:r>
              <a:rPr lang="en-US" dirty="0" smtClean="0">
                <a:solidFill>
                  <a:schemeClr val="tx1"/>
                </a:solidFill>
              </a:rPr>
              <a:t>Department Of Commerce, H G C</a:t>
            </a:r>
          </a:p>
        </p:txBody>
      </p:sp>
      <p:sp>
        <p:nvSpPr>
          <p:cNvPr id="2" name="Title 1"/>
          <p:cNvSpPr>
            <a:spLocks noGrp="1"/>
          </p:cNvSpPr>
          <p:nvPr>
            <p:ph type="ctrTitle"/>
          </p:nvPr>
        </p:nvSpPr>
        <p:spPr>
          <a:xfrm>
            <a:off x="685800" y="1500175"/>
            <a:ext cx="7772400" cy="2100276"/>
          </a:xfrm>
        </p:spPr>
        <p:txBody>
          <a:bodyPr>
            <a:normAutofit fontScale="90000"/>
          </a:bodyPr>
          <a:lstStyle/>
          <a:p>
            <a:r>
              <a:rPr lang="en-US" dirty="0" smtClean="0"/>
              <a:t>FINANCIAL MANAGEMENT</a:t>
            </a:r>
            <a:br>
              <a:rPr lang="en-US" dirty="0" smtClean="0"/>
            </a:br>
            <a:r>
              <a:rPr lang="en-US" dirty="0" smtClean="0">
                <a:solidFill>
                  <a:schemeClr val="tx1"/>
                </a:solidFill>
              </a:rPr>
              <a:t>TOPIC- SOURCES OF FINANCE</a:t>
            </a:r>
            <a:r>
              <a:rPr lang="en-IN" dirty="0" smtClean="0">
                <a:solidFill>
                  <a:schemeClr val="tx1"/>
                </a:solidFill>
              </a:rPr>
              <a:t/>
            </a:r>
            <a:br>
              <a:rPr lang="en-IN" dirty="0" smtClean="0">
                <a:solidFill>
                  <a:schemeClr val="tx1"/>
                </a:solidFill>
              </a:rPr>
            </a:br>
            <a:endParaRPr lang="en-IN"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642938"/>
            <a:ext cx="8229600" cy="5483225"/>
          </a:xfrm>
        </p:spPr>
        <p:txBody>
          <a:bodyPr>
            <a:normAutofit/>
          </a:bodyPr>
          <a:lstStyle/>
          <a:p>
            <a:r>
              <a:rPr lang="en-IN" b="1" dirty="0"/>
              <a:t>UNIT-II</a:t>
            </a:r>
            <a:endParaRPr lang="en-IN" dirty="0"/>
          </a:p>
          <a:p>
            <a:r>
              <a:rPr lang="en-IN" b="1" dirty="0"/>
              <a:t>SOURCES OF FINANCE</a:t>
            </a:r>
            <a:r>
              <a:rPr lang="en-IN" dirty="0"/>
              <a:t>: </a:t>
            </a:r>
            <a:r>
              <a:rPr lang="en-IN" dirty="0" smtClean="0"/>
              <a:t>Every </a:t>
            </a:r>
            <a:r>
              <a:rPr lang="en-IN" dirty="0"/>
              <a:t>enterprise, whether big, medium or small, needs finance to carry on its operations and to achieve its targets. In fact finance is so indispensible today that it is rightly said that finance is the life blood of business enterprise. Capital required for a business can be classified under two main categories</a:t>
            </a:r>
            <a:r>
              <a:rPr lang="en-IN" dirty="0" smtClean="0"/>
              <a:t>.</a:t>
            </a:r>
            <a:r>
              <a:rPr lang="en-IN" dirty="0"/>
              <a:t> </a:t>
            </a:r>
          </a:p>
          <a:p>
            <a:pPr lvl="0"/>
            <a:r>
              <a:rPr lang="en-US" dirty="0"/>
              <a:t>Fixed Capital</a:t>
            </a:r>
            <a:endParaRPr lang="en-IN" dirty="0"/>
          </a:p>
          <a:p>
            <a:pPr lvl="0"/>
            <a:r>
              <a:rPr lang="en-US" dirty="0"/>
              <a:t>Working Capital</a:t>
            </a:r>
            <a:endParaRPr lang="en-IN" dirty="0"/>
          </a:p>
          <a:p>
            <a:endParaRPr lang="en-IN" dirty="0"/>
          </a:p>
          <a:p>
            <a:endParaRPr lang="en-IN"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428604"/>
            <a:ext cx="8229600" cy="5697559"/>
          </a:xfrm>
        </p:spPr>
        <p:txBody>
          <a:bodyPr>
            <a:normAutofit/>
          </a:bodyPr>
          <a:lstStyle/>
          <a:p>
            <a:r>
              <a:rPr lang="en-IN" dirty="0"/>
              <a:t> Long-term funds are required to create production facilities through purchase of fixed assets such as plant, Machinery, land, building, furniture etc. Investment in these assets represent that part of firm’s capital which is blocked on a permanent basis and is called fixed capital. </a:t>
            </a:r>
            <a:endParaRPr lang="en-IN" dirty="0" smtClean="0"/>
          </a:p>
          <a:p>
            <a:r>
              <a:rPr lang="en-IN" dirty="0" smtClean="0"/>
              <a:t>Funds </a:t>
            </a:r>
            <a:r>
              <a:rPr lang="en-IN" dirty="0"/>
              <a:t>are also needed for short –term purposes for the purchase of raw materials, payment of wages and other day-to-day expenses .These funds are known as working capital.</a:t>
            </a:r>
          </a:p>
          <a:p>
            <a:endParaRPr lang="en-IN"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214313"/>
            <a:ext cx="8229600" cy="6143625"/>
          </a:xfrm>
        </p:spPr>
        <p:txBody>
          <a:bodyPr>
            <a:normAutofit fontScale="77500" lnSpcReduction="20000"/>
          </a:bodyPr>
          <a:lstStyle/>
          <a:p>
            <a:r>
              <a:rPr lang="en-IN" dirty="0" smtClean="0"/>
              <a:t>The various sources of raising funds have been classified on the basis of period as follows:</a:t>
            </a:r>
          </a:p>
          <a:p>
            <a:r>
              <a:rPr lang="en-IN" sz="3300" b="1" dirty="0" smtClean="0"/>
              <a:t>        Long-term funds:	</a:t>
            </a:r>
            <a:r>
              <a:rPr lang="en-IN" sz="3300" dirty="0" smtClean="0"/>
              <a:t>		                    </a:t>
            </a:r>
          </a:p>
          <a:p>
            <a:pPr lvl="0"/>
            <a:r>
              <a:rPr lang="en-US" sz="3600" dirty="0" smtClean="0"/>
              <a:t>Issue of share			</a:t>
            </a:r>
            <a:endParaRPr lang="en-IN" sz="3600" dirty="0" smtClean="0"/>
          </a:p>
          <a:p>
            <a:pPr lvl="0"/>
            <a:r>
              <a:rPr lang="en-US" sz="3600" dirty="0" smtClean="0"/>
              <a:t>Issue of Debentures				    </a:t>
            </a:r>
            <a:endParaRPr lang="en-IN" sz="3600" dirty="0" smtClean="0"/>
          </a:p>
          <a:p>
            <a:pPr lvl="0"/>
            <a:r>
              <a:rPr lang="en-US" sz="3600" dirty="0" smtClean="0"/>
              <a:t> </a:t>
            </a:r>
            <a:r>
              <a:rPr lang="en-US" sz="3600" dirty="0" err="1" smtClean="0"/>
              <a:t>Ploughing</a:t>
            </a:r>
            <a:r>
              <a:rPr lang="en-US" sz="3600" dirty="0" smtClean="0"/>
              <a:t> back of profit					                                                                                                             </a:t>
            </a:r>
            <a:endParaRPr lang="en-IN" sz="3600" dirty="0" smtClean="0"/>
          </a:p>
          <a:p>
            <a:pPr lvl="0"/>
            <a:r>
              <a:rPr lang="en-US" sz="3600" dirty="0" smtClean="0"/>
              <a:t>Loans From </a:t>
            </a:r>
            <a:r>
              <a:rPr lang="en-US" sz="3600" dirty="0" err="1" smtClean="0"/>
              <a:t>Specialised</a:t>
            </a:r>
            <a:r>
              <a:rPr lang="en-US" sz="3600" dirty="0" smtClean="0"/>
              <a:t> Institutions</a:t>
            </a:r>
            <a:endParaRPr lang="en-IN" sz="3600" dirty="0" smtClean="0"/>
          </a:p>
          <a:p>
            <a:pPr lvl="0"/>
            <a:endParaRPr lang="en-US" sz="3600" dirty="0" smtClean="0"/>
          </a:p>
          <a:p>
            <a:pPr lvl="0">
              <a:buNone/>
            </a:pPr>
            <a:r>
              <a:rPr lang="en-US" sz="3600" dirty="0" smtClean="0"/>
              <a:t>		</a:t>
            </a:r>
            <a:endParaRPr lang="en-IN" sz="3600" dirty="0" smtClean="0"/>
          </a:p>
          <a:p>
            <a:r>
              <a:rPr lang="en-US" sz="3600" b="1" smtClean="0"/>
              <a:t>Medium Term funds:</a:t>
            </a:r>
            <a:endParaRPr lang="en-IN" sz="3600" b="1" dirty="0" smtClean="0"/>
          </a:p>
          <a:p>
            <a:r>
              <a:rPr lang="en-US" sz="3600" dirty="0" smtClean="0"/>
              <a:t>Issue of pref. Shares                                                                                                              </a:t>
            </a:r>
            <a:endParaRPr lang="en-IN" sz="3600" dirty="0" smtClean="0"/>
          </a:p>
          <a:p>
            <a:r>
              <a:rPr lang="en-IN" sz="3600" dirty="0" smtClean="0"/>
              <a:t>Bank loans</a:t>
            </a:r>
          </a:p>
          <a:p>
            <a:r>
              <a:rPr lang="en-IN" sz="3600" dirty="0" smtClean="0"/>
              <a:t>Public deposit</a:t>
            </a:r>
          </a:p>
          <a:p>
            <a:endParaRPr lang="en-IN" dirty="0" smtClean="0"/>
          </a:p>
          <a:p>
            <a:endParaRPr lang="en-IN"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500063"/>
            <a:ext cx="8229600" cy="5626100"/>
          </a:xfrm>
        </p:spPr>
        <p:txBody>
          <a:bodyPr>
            <a:normAutofit/>
          </a:bodyPr>
          <a:lstStyle/>
          <a:p>
            <a:r>
              <a:rPr lang="en-IN" b="1" dirty="0" smtClean="0"/>
              <a:t>Short term funds:</a:t>
            </a:r>
          </a:p>
          <a:p>
            <a:pPr lvl="0"/>
            <a:r>
              <a:rPr lang="en-US" dirty="0" smtClean="0"/>
              <a:t>Bank credit</a:t>
            </a:r>
            <a:endParaRPr lang="en-IN" dirty="0" smtClean="0"/>
          </a:p>
          <a:p>
            <a:pPr lvl="0"/>
            <a:r>
              <a:rPr lang="en-US" dirty="0" smtClean="0"/>
              <a:t>Customers Advances</a:t>
            </a:r>
            <a:endParaRPr lang="en-IN" dirty="0" smtClean="0"/>
          </a:p>
          <a:p>
            <a:r>
              <a:rPr lang="en-IN" dirty="0" smtClean="0"/>
              <a:t> Trade credit</a:t>
            </a:r>
          </a:p>
          <a:p>
            <a:pPr lvl="0"/>
            <a:r>
              <a:rPr lang="en-US" dirty="0" smtClean="0"/>
              <a:t> Factoring</a:t>
            </a:r>
            <a:endParaRPr lang="en-IN" dirty="0" smtClean="0"/>
          </a:p>
          <a:p>
            <a:pPr lvl="0"/>
            <a:r>
              <a:rPr lang="en-US" dirty="0" smtClean="0"/>
              <a:t>Loans from specialized financial institutions</a:t>
            </a:r>
            <a:endParaRPr lang="en-IN" dirty="0" smtClean="0"/>
          </a:p>
          <a:p>
            <a:pPr lvl="0"/>
            <a:r>
              <a:rPr lang="en-US" dirty="0" smtClean="0"/>
              <a:t>Deferred incomes</a:t>
            </a:r>
            <a:endParaRPr lang="en-IN" dirty="0" smtClean="0"/>
          </a:p>
          <a:p>
            <a:r>
              <a:rPr lang="en-IN" dirty="0" smtClean="0"/>
              <a:t>Commercial papers</a:t>
            </a:r>
          </a:p>
          <a:p>
            <a:pPr lvl="0"/>
            <a:r>
              <a:rPr lang="en-US" dirty="0" smtClean="0"/>
              <a:t>Accruals</a:t>
            </a:r>
            <a:endParaRPr lang="en-IN" dirty="0" smtClean="0"/>
          </a:p>
          <a:p>
            <a:pPr lvl="0"/>
            <a:r>
              <a:rPr lang="en-US" dirty="0" smtClean="0"/>
              <a:t>Deferred Income</a:t>
            </a:r>
            <a:endParaRPr lang="en-IN" dirty="0" smtClean="0"/>
          </a:p>
          <a:p>
            <a:r>
              <a:rPr lang="en-IN" dirty="0" smtClean="0"/>
              <a:t>Instalment Credit</a:t>
            </a:r>
            <a:endParaRPr lang="en-IN"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21</TotalTime>
  <Words>210</Words>
  <Application>Microsoft Office PowerPoint</Application>
  <PresentationFormat>On-screen Show (4:3)</PresentationFormat>
  <Paragraphs>33</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Civic</vt:lpstr>
      <vt:lpstr>FINANCIAL MANAGEMENT TOPIC- SOURCES OF FINANCE </vt:lpstr>
      <vt:lpstr>Slide 2</vt:lpstr>
      <vt:lpstr>Slide 3</vt:lpstr>
      <vt:lpstr>Slide 4</vt:lpstr>
      <vt:lpstr>Slide 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FINANCIAL MANAGEMENT TOPIC- SOURCE OF FINANCE</dc:title>
  <dc:creator>Asus</dc:creator>
  <cp:lastModifiedBy>HP</cp:lastModifiedBy>
  <cp:revision>7</cp:revision>
  <dcterms:created xsi:type="dcterms:W3CDTF">2019-05-04T04:32:13Z</dcterms:created>
  <dcterms:modified xsi:type="dcterms:W3CDTF">2019-05-04T06:04:48Z</dcterms:modified>
</cp:coreProperties>
</file>