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1" r:id="rId2"/>
    <p:sldId id="262" r:id="rId3"/>
    <p:sldId id="257" r:id="rId4"/>
    <p:sldId id="258" r:id="rId5"/>
    <p:sldId id="259" r:id="rId6"/>
    <p:sldId id="264" r:id="rId7"/>
    <p:sldId id="260" r:id="rId8"/>
    <p:sldId id="263" r:id="rId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0" autoAdjust="0"/>
    <p:restoredTop sz="86380" autoAdjust="0"/>
  </p:normalViewPr>
  <p:slideViewPr>
    <p:cSldViewPr>
      <p:cViewPr varScale="1">
        <p:scale>
          <a:sx n="63" d="100"/>
          <a:sy n="63" d="100"/>
        </p:scale>
        <p:origin x="-1326" y="-96"/>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F3C9EA1-23AE-48F8-B472-E4F55FBA0535}" type="datetimeFigureOut">
              <a:rPr lang="en-US" smtClean="0"/>
              <a:pPr/>
              <a:t>5/4/2019</a:t>
            </a:fld>
            <a:endParaRPr lang="en-IN"/>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FEC883C4-3879-4B38-B561-1E0CDB01CD4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EC883C4-3879-4B38-B561-1E0CDB01CD45}" type="slidenum">
              <a:rPr lang="en-IN" smtClean="0"/>
              <a:pPr/>
              <a:t>6</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EC883C4-3879-4B38-B561-1E0CDB01CD45}"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9092A18-4B7B-48DD-956F-D3BB8DBBBD26}" type="datetimeFigureOut">
              <a:rPr lang="en-US" smtClean="0"/>
              <a:pPr/>
              <a:t>5/4/2019</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2D7B1A7-A406-4398-94FC-5D1E27FFABE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092A18-4B7B-48DD-956F-D3BB8DBBBD26}"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D7B1A7-A406-4398-94FC-5D1E27FFABE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9092A18-4B7B-48DD-956F-D3BB8DBBBD26}" type="datetimeFigureOut">
              <a:rPr lang="en-US" smtClean="0"/>
              <a:pPr/>
              <a:t>5/4/2019</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2D7B1A7-A406-4398-94FC-5D1E27FFABE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092A18-4B7B-48DD-956F-D3BB8DBBBD26}"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2D7B1A7-A406-4398-94FC-5D1E27FFABE2}"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9092A18-4B7B-48DD-956F-D3BB8DBBBD26}" type="datetimeFigureOut">
              <a:rPr lang="en-US" smtClean="0"/>
              <a:pPr/>
              <a:t>5/4/2019</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2D7B1A7-A406-4398-94FC-5D1E27FFABE2}" type="slidenum">
              <a:rPr lang="en-IN" smtClean="0"/>
              <a:pPr/>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9092A18-4B7B-48DD-956F-D3BB8DBBBD26}" type="datetimeFigureOut">
              <a:rPr lang="en-US" smtClean="0"/>
              <a:pPr/>
              <a:t>5/4/2019</a:t>
            </a:fld>
            <a:endParaRPr lang="en-IN"/>
          </a:p>
        </p:txBody>
      </p:sp>
      <p:sp>
        <p:nvSpPr>
          <p:cNvPr id="10" name="Slide Number Placeholder 9"/>
          <p:cNvSpPr>
            <a:spLocks noGrp="1"/>
          </p:cNvSpPr>
          <p:nvPr>
            <p:ph type="sldNum" sz="quarter" idx="16"/>
          </p:nvPr>
        </p:nvSpPr>
        <p:spPr/>
        <p:txBody>
          <a:bodyPr rtlCol="0"/>
          <a:lstStyle/>
          <a:p>
            <a:fld id="{92D7B1A7-A406-4398-94FC-5D1E27FFABE2}"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9092A18-4B7B-48DD-956F-D3BB8DBBBD26}" type="datetimeFigureOut">
              <a:rPr lang="en-US" smtClean="0"/>
              <a:pPr/>
              <a:t>5/4/2019</a:t>
            </a:fld>
            <a:endParaRPr lang="en-IN"/>
          </a:p>
        </p:txBody>
      </p:sp>
      <p:sp>
        <p:nvSpPr>
          <p:cNvPr id="12" name="Slide Number Placeholder 11"/>
          <p:cNvSpPr>
            <a:spLocks noGrp="1"/>
          </p:cNvSpPr>
          <p:nvPr>
            <p:ph type="sldNum" sz="quarter" idx="16"/>
          </p:nvPr>
        </p:nvSpPr>
        <p:spPr/>
        <p:txBody>
          <a:bodyPr rtlCol="0"/>
          <a:lstStyle/>
          <a:p>
            <a:fld id="{92D7B1A7-A406-4398-94FC-5D1E27FFABE2}" type="slidenum">
              <a:rPr lang="en-IN" smtClean="0"/>
              <a:pPr/>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092A18-4B7B-48DD-956F-D3BB8DBBBD26}" type="datetimeFigureOut">
              <a:rPr lang="en-US" smtClean="0"/>
              <a:pPr/>
              <a:t>5/4/2019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2D7B1A7-A406-4398-94FC-5D1E27FFABE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92A18-4B7B-48DD-956F-D3BB8DBBBD26}" type="datetimeFigureOut">
              <a:rPr lang="en-US" smtClean="0"/>
              <a:pPr/>
              <a:t>5/4/2019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2D7B1A7-A406-4398-94FC-5D1E27FFABE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092A18-4B7B-48DD-956F-D3BB8DBBBD26}"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2D7B1A7-A406-4398-94FC-5D1E27FFABE2}"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9092A18-4B7B-48DD-956F-D3BB8DBBBD26}" type="datetimeFigureOut">
              <a:rPr lang="en-US" smtClean="0"/>
              <a:pPr/>
              <a:t>5/4/2019</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2D7B1A7-A406-4398-94FC-5D1E27FFABE2}"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9092A18-4B7B-48DD-956F-D3BB8DBBBD26}" type="datetimeFigureOut">
              <a:rPr lang="en-US" smtClean="0"/>
              <a:pPr/>
              <a:t>5/4/2019</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2D7B1A7-A406-4398-94FC-5D1E27FFABE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 : Meaning  &amp; classification</a:t>
            </a:r>
            <a:endParaRPr lang="en-IN" dirty="0"/>
          </a:p>
        </p:txBody>
      </p:sp>
      <p:sp>
        <p:nvSpPr>
          <p:cNvPr id="3" name="Content Placeholder 2"/>
          <p:cNvSpPr>
            <a:spLocks noGrp="1"/>
          </p:cNvSpPr>
          <p:nvPr>
            <p:ph sz="quarter" idx="1"/>
          </p:nvPr>
        </p:nvSpPr>
        <p:spPr>
          <a:xfrm>
            <a:off x="4714876" y="4857760"/>
            <a:ext cx="3571900" cy="1268403"/>
          </a:xfrm>
        </p:spPr>
        <p:txBody>
          <a:bodyPr>
            <a:normAutofit fontScale="62500" lnSpcReduction="20000"/>
          </a:bodyPr>
          <a:lstStyle/>
          <a:p>
            <a:pPr algn="ctr">
              <a:buNone/>
            </a:pPr>
            <a:r>
              <a:rPr lang="en-IN" dirty="0" smtClean="0"/>
              <a:t> </a:t>
            </a:r>
            <a:r>
              <a:rPr lang="en-IN" dirty="0" err="1" smtClean="0"/>
              <a:t>Harun</a:t>
            </a:r>
            <a:r>
              <a:rPr lang="en-IN" dirty="0" smtClean="0"/>
              <a:t> Rashid </a:t>
            </a:r>
            <a:r>
              <a:rPr lang="en-IN" dirty="0" err="1" smtClean="0"/>
              <a:t>Laskar</a:t>
            </a:r>
            <a:endParaRPr lang="en-IN" dirty="0" smtClean="0"/>
          </a:p>
          <a:p>
            <a:pPr algn="ctr">
              <a:buNone/>
            </a:pPr>
            <a:r>
              <a:rPr lang="en-IN" dirty="0" err="1" smtClean="0"/>
              <a:t>Asstt</a:t>
            </a:r>
            <a:r>
              <a:rPr lang="en-IN" dirty="0" smtClean="0"/>
              <a:t>. Professor</a:t>
            </a:r>
          </a:p>
          <a:p>
            <a:pPr algn="ctr">
              <a:buNone/>
            </a:pPr>
            <a:r>
              <a:rPr lang="en-IN" dirty="0" err="1" smtClean="0"/>
              <a:t>Deptt</a:t>
            </a:r>
            <a:r>
              <a:rPr lang="en-IN" dirty="0" smtClean="0"/>
              <a:t>. </a:t>
            </a:r>
            <a:r>
              <a:rPr lang="en-IN" dirty="0" smtClean="0"/>
              <a:t>o</a:t>
            </a:r>
            <a:r>
              <a:rPr lang="en-IN" dirty="0" smtClean="0"/>
              <a:t>f Economics</a:t>
            </a:r>
          </a:p>
          <a:p>
            <a:pPr algn="ctr">
              <a:buNone/>
            </a:pPr>
            <a:r>
              <a:rPr lang="en-IN" dirty="0" smtClean="0"/>
              <a:t> </a:t>
            </a:r>
            <a:r>
              <a:rPr lang="en-IN" dirty="0" err="1" smtClean="0"/>
              <a:t>Haflong</a:t>
            </a:r>
            <a:r>
              <a:rPr lang="en-IN" dirty="0" smtClean="0"/>
              <a:t> Govt. College</a:t>
            </a:r>
          </a:p>
          <a:p>
            <a:pPr>
              <a:buNone/>
            </a:pPr>
            <a:endParaRPr lang="en-IN" dirty="0" smtClean="0"/>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IN" sz="4000" dirty="0" smtClean="0"/>
              <a:t>    Meaning of market :</a:t>
            </a:r>
            <a:br>
              <a:rPr lang="en-IN" sz="4000" dirty="0" smtClean="0"/>
            </a:br>
            <a:r>
              <a:rPr lang="en-IN" sz="4000" dirty="0" smtClean="0"/>
              <a:t> </a:t>
            </a:r>
            <a:r>
              <a:rPr lang="en-IN" sz="4000" dirty="0" smtClean="0"/>
              <a:t>           In  ordinary  Language Market means a definite place where the buyers and sellers come  into  direct contact with  one  another  and  goods  are  exchange  through  the  medium  of  money</a:t>
            </a:r>
            <a:br>
              <a:rPr lang="en-IN" sz="4000" dirty="0" smtClean="0"/>
            </a:br>
            <a:r>
              <a:rPr lang="en-IN" sz="4000" dirty="0" smtClean="0"/>
              <a:t>                 But  in  economics  market  refers  to  the  whole region where buyers  and sellers of a commodity  are  in contact with each other to effect purchase and sale of a comm</a:t>
            </a:r>
            <a:r>
              <a:rPr lang="en-IN" dirty="0" smtClean="0"/>
              <a:t>odity</a:t>
            </a:r>
            <a:br>
              <a:rPr lang="en-IN" dirty="0" smtClean="0"/>
            </a:br>
            <a:endParaRPr lang="en-IN" dirty="0"/>
          </a:p>
        </p:txBody>
      </p:sp>
      <p:sp>
        <p:nvSpPr>
          <p:cNvPr id="3" name="Content Placeholder 2"/>
          <p:cNvSpPr>
            <a:spLocks noGrp="1"/>
          </p:cNvSpPr>
          <p:nvPr>
            <p:ph sz="quarter" idx="1"/>
          </p:nvPr>
        </p:nvSpPr>
        <p:spPr>
          <a:xfrm flipV="1">
            <a:off x="0" y="6857999"/>
            <a:ext cx="9144000" cy="45719"/>
          </a:xfrm>
        </p:spPr>
        <p:txBody>
          <a:bodyPr>
            <a:normAutofit fontScale="25000" lnSpcReduction="20000"/>
          </a:bodyPr>
          <a:lstStyle/>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843078"/>
          </a:xfrm>
        </p:spPr>
        <p:txBody>
          <a:bodyPr>
            <a:normAutofit fontScale="90000"/>
          </a:bodyPr>
          <a:lstStyle/>
          <a:p>
            <a:r>
              <a:rPr lang="en-IN" dirty="0" smtClean="0"/>
              <a:t>Classification  of  Market: </a:t>
            </a:r>
            <a:br>
              <a:rPr lang="en-IN" dirty="0" smtClean="0"/>
            </a:br>
            <a:r>
              <a:rPr lang="en-IN" dirty="0" smtClean="0"/>
              <a:t>        Market  </a:t>
            </a:r>
            <a:r>
              <a:rPr lang="en-IN" dirty="0" smtClean="0"/>
              <a:t>may  be  classified in  various </a:t>
            </a:r>
            <a:r>
              <a:rPr lang="en-IN" dirty="0" smtClean="0"/>
              <a:t>ways as follows ,</a:t>
            </a:r>
            <a:r>
              <a:rPr lang="en-IN" dirty="0" smtClean="0"/>
              <a:t/>
            </a:r>
            <a:br>
              <a:rPr lang="en-IN" dirty="0" smtClean="0"/>
            </a:br>
            <a:r>
              <a:rPr lang="en-IN" dirty="0" smtClean="0"/>
              <a:t>1</a:t>
            </a:r>
            <a:endParaRPr lang="en-IN" dirty="0"/>
          </a:p>
        </p:txBody>
      </p:sp>
      <p:sp>
        <p:nvSpPr>
          <p:cNvPr id="3" name="Content Placeholder 2"/>
          <p:cNvSpPr>
            <a:spLocks noGrp="1"/>
          </p:cNvSpPr>
          <p:nvPr>
            <p:ph sz="quarter" idx="1"/>
          </p:nvPr>
        </p:nvSpPr>
        <p:spPr>
          <a:xfrm>
            <a:off x="612648" y="2214554"/>
            <a:ext cx="8153400" cy="4643446"/>
          </a:xfrm>
        </p:spPr>
        <p:txBody>
          <a:bodyPr>
            <a:normAutofit/>
          </a:bodyPr>
          <a:lstStyle/>
          <a:p>
            <a:pPr marL="514350" indent="-514350">
              <a:buAutoNum type="arabicPeriod"/>
            </a:pPr>
            <a:r>
              <a:rPr lang="en-IN" dirty="0" smtClean="0"/>
              <a:t>On  the  </a:t>
            </a:r>
            <a:r>
              <a:rPr lang="en-IN" dirty="0"/>
              <a:t>b</a:t>
            </a:r>
            <a:r>
              <a:rPr lang="en-IN" dirty="0" smtClean="0"/>
              <a:t>asis  </a:t>
            </a:r>
            <a:r>
              <a:rPr lang="en-IN" dirty="0"/>
              <a:t>o</a:t>
            </a:r>
            <a:r>
              <a:rPr lang="en-IN" dirty="0" smtClean="0"/>
              <a:t>f  geographical location :</a:t>
            </a:r>
          </a:p>
          <a:p>
            <a:pPr marL="514350" indent="-514350">
              <a:buNone/>
            </a:pPr>
            <a:r>
              <a:rPr lang="en-IN" dirty="0"/>
              <a:t> </a:t>
            </a:r>
            <a:r>
              <a:rPr lang="en-IN" dirty="0" smtClean="0"/>
              <a:t>   </a:t>
            </a:r>
            <a:r>
              <a:rPr lang="en-IN" dirty="0" smtClean="0"/>
              <a:t>       </a:t>
            </a:r>
            <a:r>
              <a:rPr lang="en-IN" dirty="0" smtClean="0"/>
              <a:t>on the basis  of  geographical location  market may  be  classified as</a:t>
            </a:r>
          </a:p>
          <a:p>
            <a:pPr marL="514350" indent="-514350">
              <a:buNone/>
            </a:pPr>
            <a:r>
              <a:rPr lang="en-IN" dirty="0"/>
              <a:t> </a:t>
            </a:r>
            <a:r>
              <a:rPr lang="en-IN" dirty="0" smtClean="0"/>
              <a:t>      A. Local Market</a:t>
            </a:r>
          </a:p>
          <a:p>
            <a:pPr marL="514350" indent="-514350">
              <a:buNone/>
            </a:pPr>
            <a:r>
              <a:rPr lang="en-IN" dirty="0"/>
              <a:t> </a:t>
            </a:r>
            <a:r>
              <a:rPr lang="en-IN" dirty="0" smtClean="0"/>
              <a:t>      B Regional Market </a:t>
            </a:r>
          </a:p>
          <a:p>
            <a:pPr marL="514350" indent="-514350">
              <a:buNone/>
            </a:pPr>
            <a:r>
              <a:rPr lang="en-IN" dirty="0"/>
              <a:t> </a:t>
            </a:r>
            <a:r>
              <a:rPr lang="en-IN" dirty="0" smtClean="0"/>
              <a:t>     </a:t>
            </a:r>
            <a:r>
              <a:rPr lang="en-IN" dirty="0" smtClean="0"/>
              <a:t> C </a:t>
            </a:r>
            <a:r>
              <a:rPr lang="en-IN" dirty="0" smtClean="0"/>
              <a:t>National  Market and</a:t>
            </a:r>
          </a:p>
          <a:p>
            <a:pPr marL="514350" indent="-514350">
              <a:buNone/>
            </a:pPr>
            <a:r>
              <a:rPr lang="en-IN" dirty="0"/>
              <a:t> </a:t>
            </a:r>
            <a:r>
              <a:rPr lang="en-IN" dirty="0" smtClean="0"/>
              <a:t>     </a:t>
            </a:r>
            <a:r>
              <a:rPr lang="en-IN" dirty="0" smtClean="0"/>
              <a:t> </a:t>
            </a:r>
            <a:r>
              <a:rPr lang="en-IN" dirty="0" smtClean="0"/>
              <a:t>E International Market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12648" y="-428652"/>
            <a:ext cx="8153400" cy="214314"/>
          </a:xfrm>
        </p:spPr>
        <p:txBody>
          <a:bodyPr>
            <a:normAutofit fontScale="90000"/>
          </a:bodyPr>
          <a:lstStyle/>
          <a:p>
            <a:endParaRPr lang="en-IN" dirty="0"/>
          </a:p>
        </p:txBody>
      </p:sp>
      <p:sp>
        <p:nvSpPr>
          <p:cNvPr id="3" name="Content Placeholder 2"/>
          <p:cNvSpPr>
            <a:spLocks noGrp="1"/>
          </p:cNvSpPr>
          <p:nvPr>
            <p:ph sz="quarter" idx="1"/>
          </p:nvPr>
        </p:nvSpPr>
        <p:spPr/>
        <p:txBody>
          <a:bodyPr>
            <a:normAutofit fontScale="85000" lnSpcReduction="20000"/>
          </a:bodyPr>
          <a:lstStyle/>
          <a:p>
            <a:pPr>
              <a:buNone/>
            </a:pPr>
            <a:r>
              <a:rPr lang="en-IN" dirty="0" smtClean="0"/>
              <a:t>2. On  the  basis  of  period  of  Existence  :</a:t>
            </a:r>
          </a:p>
          <a:p>
            <a:pPr>
              <a:buNone/>
            </a:pPr>
            <a:r>
              <a:rPr lang="en-IN" dirty="0"/>
              <a:t> </a:t>
            </a:r>
            <a:r>
              <a:rPr lang="en-IN" dirty="0" smtClean="0"/>
              <a:t>    On  the  basis  of  period  of  existence  market  may  be  classified as </a:t>
            </a:r>
          </a:p>
          <a:p>
            <a:pPr>
              <a:buNone/>
            </a:pPr>
            <a:r>
              <a:rPr lang="en-IN" dirty="0"/>
              <a:t> </a:t>
            </a:r>
            <a:r>
              <a:rPr lang="en-IN" dirty="0" smtClean="0"/>
              <a:t> A. Very  Short period Market: This refers to a period when demand is the main determining factor of price and supply remain fixed</a:t>
            </a:r>
          </a:p>
          <a:p>
            <a:pPr>
              <a:buNone/>
            </a:pPr>
            <a:r>
              <a:rPr lang="en-IN" dirty="0"/>
              <a:t> </a:t>
            </a:r>
            <a:r>
              <a:rPr lang="en-IN" dirty="0" smtClean="0"/>
              <a:t> B. Short  period Market :  This refers  to a period when demand remain fixed and  Supply can be increased through increase in variable </a:t>
            </a:r>
            <a:r>
              <a:rPr lang="en-IN" dirty="0" smtClean="0"/>
              <a:t>factor only</a:t>
            </a:r>
            <a:endParaRPr lang="en-IN" dirty="0" smtClean="0"/>
          </a:p>
          <a:p>
            <a:pPr>
              <a:buNone/>
            </a:pPr>
            <a:r>
              <a:rPr lang="en-IN" dirty="0"/>
              <a:t> </a:t>
            </a:r>
            <a:r>
              <a:rPr lang="en-IN" dirty="0" smtClean="0"/>
              <a:t>  C. Long Period Market  :  This refers to a period when both demand and supply  can be change through change  in  both  fixed and variable factors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lstStyle/>
          <a:p>
            <a:endParaRPr lang="en-IN" dirty="0"/>
          </a:p>
        </p:txBody>
      </p:sp>
      <p:sp>
        <p:nvSpPr>
          <p:cNvPr id="3" name="Content Placeholder 2"/>
          <p:cNvSpPr>
            <a:spLocks noGrp="1"/>
          </p:cNvSpPr>
          <p:nvPr>
            <p:ph sz="quarter" idx="1"/>
          </p:nvPr>
        </p:nvSpPr>
        <p:spPr/>
        <p:txBody>
          <a:bodyPr>
            <a:noAutofit/>
          </a:bodyPr>
          <a:lstStyle/>
          <a:p>
            <a:pPr>
              <a:buNone/>
            </a:pPr>
            <a:r>
              <a:rPr lang="en-IN" sz="2800" dirty="0" smtClean="0"/>
              <a:t>3 On the basis of numbers of Buyers and Sellers :</a:t>
            </a:r>
          </a:p>
          <a:p>
            <a:pPr>
              <a:buNone/>
            </a:pPr>
            <a:r>
              <a:rPr lang="en-IN" sz="1800" dirty="0" smtClean="0"/>
              <a:t> </a:t>
            </a:r>
            <a:r>
              <a:rPr lang="en-IN" sz="2400" dirty="0" smtClean="0"/>
              <a:t>On the basis of numbers of buyers and sellers: on  the basis of numbers of buyers and sellers market may be classified as</a:t>
            </a:r>
          </a:p>
          <a:p>
            <a:pPr>
              <a:buNone/>
            </a:pPr>
            <a:r>
              <a:rPr lang="en-IN" sz="2400" dirty="0"/>
              <a:t> </a:t>
            </a:r>
            <a:r>
              <a:rPr lang="en-IN" sz="2400" dirty="0" smtClean="0"/>
              <a:t>  A. Perfect  Competition  : It is a market where large numbers of buyers and sellers produce and sell homogeneous products at pre determined price fixed by the market.</a:t>
            </a:r>
          </a:p>
          <a:p>
            <a:pPr>
              <a:buNone/>
            </a:pPr>
            <a:r>
              <a:rPr lang="en-IN" sz="2400" dirty="0"/>
              <a:t> </a:t>
            </a:r>
            <a:r>
              <a:rPr lang="en-IN" sz="2400" dirty="0" smtClean="0"/>
              <a:t>  B. Monopoly  : It is a market where there is a single sellers selling a product which has no close Substitutes in the market</a:t>
            </a:r>
            <a:r>
              <a:rPr lang="en-IN" sz="2400" dirty="0" smtClean="0"/>
              <a:t>.</a:t>
            </a:r>
            <a:endParaRPr lang="en-IN"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IN" dirty="0" smtClean="0"/>
              <a:t> </a:t>
            </a:r>
            <a:r>
              <a:rPr lang="en-IN" sz="2800" dirty="0" smtClean="0"/>
              <a:t>Both these </a:t>
            </a:r>
            <a:r>
              <a:rPr lang="en-IN" sz="2800" dirty="0" smtClean="0"/>
              <a:t>Perfect Competition  and Monopoly does not </a:t>
            </a:r>
            <a:r>
              <a:rPr lang="en-IN" sz="2800" dirty="0" smtClean="0"/>
              <a:t>exists in the real life of a market . What really exists is a mixture or a blending of Perfect Competition and Monopoly </a:t>
            </a:r>
            <a:r>
              <a:rPr lang="en-IN" sz="2800" dirty="0" smtClean="0"/>
              <a:t>Which may be called as Imperfect </a:t>
            </a:r>
            <a:r>
              <a:rPr lang="en-IN" sz="2800" dirty="0" smtClean="0"/>
              <a:t>Competition. Imperfect Competition again divided into two types Such as Small group And Large group. Small group is further Divided into Oligopoly &amp; Duopoly and large group is known as Monopolistic Competition. Thus we have three more types of market such as</a:t>
            </a:r>
            <a:br>
              <a:rPr lang="en-IN" sz="2800" dirty="0" smtClean="0"/>
            </a:br>
            <a:r>
              <a:rPr lang="en-IN" sz="2800" dirty="0" smtClean="0"/>
              <a:t>  C. Monopolistic </a:t>
            </a:r>
            <a:r>
              <a:rPr lang="en-IN" sz="2800" dirty="0" smtClean="0"/>
              <a:t> Competition :   </a:t>
            </a:r>
            <a:r>
              <a:rPr lang="en-IN" sz="2800" dirty="0" smtClean="0"/>
              <a:t>It is a Market Where large number </a:t>
            </a:r>
            <a:r>
              <a:rPr lang="en-IN" sz="2800" dirty="0" smtClean="0"/>
              <a:t> seller and </a:t>
            </a:r>
            <a:r>
              <a:rPr lang="en-IN" sz="2800" dirty="0" smtClean="0"/>
              <a:t>produce and sell closely related but differentiated  product.</a:t>
            </a:r>
            <a:br>
              <a:rPr lang="en-IN" sz="2800" dirty="0" smtClean="0"/>
            </a:br>
            <a:r>
              <a:rPr lang="en-IN" sz="2800" dirty="0" smtClean="0"/>
              <a:t>  D. Oligopoly  :   It is a market situation where there are a few  firm selling homogeneous or </a:t>
            </a:r>
            <a:r>
              <a:rPr lang="en-IN" sz="2800" dirty="0" smtClean="0"/>
              <a:t>differentiated </a:t>
            </a:r>
            <a:r>
              <a:rPr lang="en-IN" sz="2800" dirty="0" smtClean="0"/>
              <a:t>product</a:t>
            </a:r>
            <a:br>
              <a:rPr lang="en-IN" sz="2800" dirty="0" smtClean="0"/>
            </a:br>
            <a:r>
              <a:rPr lang="en-IN" sz="2800" dirty="0" smtClean="0"/>
              <a:t>  E.  Duopoly :      It is a special case of oligopoly in which there are only two sellers </a:t>
            </a:r>
            <a:r>
              <a:rPr lang="en-IN" sz="2800" dirty="0" smtClean="0"/>
              <a:t>produce and sell homogeneous product which are close substitute .</a:t>
            </a:r>
            <a:br>
              <a:rPr lang="en-IN" sz="2800" dirty="0" smtClean="0"/>
            </a:br>
            <a:r>
              <a:rPr lang="en-IN" sz="2800" dirty="0" smtClean="0"/>
              <a:t> </a:t>
            </a:r>
            <a:r>
              <a:rPr lang="en-IN" sz="2800" dirty="0" smtClean="0"/>
              <a:t>                                                      </a:t>
            </a:r>
            <a:endParaRPr lang="en-IN" sz="2800" dirty="0"/>
          </a:p>
        </p:txBody>
      </p:sp>
      <p:sp>
        <p:nvSpPr>
          <p:cNvPr id="3" name="Content Placeholder 2"/>
          <p:cNvSpPr>
            <a:spLocks noGrp="1"/>
          </p:cNvSpPr>
          <p:nvPr>
            <p:ph sz="quarter" idx="1"/>
          </p:nvPr>
        </p:nvSpPr>
        <p:spPr>
          <a:xfrm flipV="1">
            <a:off x="457200" y="6857999"/>
            <a:ext cx="8229600" cy="45719"/>
          </a:xfrm>
        </p:spPr>
        <p:txBody>
          <a:bodyPr>
            <a:normAutofit fontScale="25000" lnSpcReduction="20000"/>
          </a:bodyPr>
          <a:lstStyle/>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  :</a:t>
            </a:r>
            <a:endParaRPr lang="en-IN" dirty="0"/>
          </a:p>
        </p:txBody>
      </p:sp>
      <p:sp>
        <p:nvSpPr>
          <p:cNvPr id="3" name="Content Placeholder 2"/>
          <p:cNvSpPr>
            <a:spLocks noGrp="1"/>
          </p:cNvSpPr>
          <p:nvPr>
            <p:ph sz="quarter" idx="1"/>
          </p:nvPr>
        </p:nvSpPr>
        <p:spPr>
          <a:xfrm>
            <a:off x="285720" y="1571612"/>
            <a:ext cx="8643998" cy="4714908"/>
          </a:xfrm>
        </p:spPr>
        <p:txBody>
          <a:bodyPr>
            <a:normAutofit fontScale="92500"/>
          </a:bodyPr>
          <a:lstStyle/>
          <a:p>
            <a:r>
              <a:rPr lang="en-IN" dirty="0" smtClean="0"/>
              <a:t>It is thus seen that in economics market means a system through which goods are exchanged between buyers and seller with or without having any direct contact between them . Market may  be classified in various ways such as on the basis of geographical location  such as local market, regional market, etc . on the basis of period of existence such as very short   period </a:t>
            </a:r>
            <a:r>
              <a:rPr lang="en-IN" dirty="0" smtClean="0"/>
              <a:t>,short </a:t>
            </a:r>
            <a:r>
              <a:rPr lang="en-IN" dirty="0" smtClean="0"/>
              <a:t>period and long period. on the basis of number of buyers and sellers such as perfect competition </a:t>
            </a:r>
            <a:r>
              <a:rPr lang="en-IN" dirty="0" smtClean="0"/>
              <a:t>,monopoly </a:t>
            </a:r>
            <a:r>
              <a:rPr lang="en-IN" dirty="0" smtClean="0"/>
              <a:t>monopolistic competition, oligopoly and duopoly </a:t>
            </a:r>
            <a:r>
              <a:rPr lang="en-IN" dirty="0" smtClean="0"/>
              <a:t>.</a:t>
            </a:r>
          </a:p>
          <a:p>
            <a:r>
              <a:rPr lang="en-IN" dirty="0" smtClean="0"/>
              <a:t>                                                        Continued.......</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12648" y="-642966"/>
            <a:ext cx="8153400" cy="285752"/>
          </a:xfrm>
        </p:spPr>
        <p:txBody>
          <a:bodyPr>
            <a:normAutofit fontScale="90000"/>
          </a:bodyPr>
          <a:lstStyle/>
          <a:p>
            <a:endParaRPr lang="en-IN" dirty="0"/>
          </a:p>
        </p:txBody>
      </p:sp>
      <p:sp>
        <p:nvSpPr>
          <p:cNvPr id="3" name="Content Placeholder 2"/>
          <p:cNvSpPr>
            <a:spLocks noGrp="1"/>
          </p:cNvSpPr>
          <p:nvPr>
            <p:ph sz="quarter" idx="1"/>
          </p:nvPr>
        </p:nvSpPr>
        <p:spPr/>
        <p:txBody>
          <a:bodyPr/>
          <a:lstStyle/>
          <a:p>
            <a:pPr>
              <a:buNone/>
            </a:pPr>
            <a:r>
              <a:rPr lang="en-IN" dirty="0" smtClean="0"/>
              <a:t>             </a:t>
            </a:r>
          </a:p>
          <a:p>
            <a:pPr>
              <a:buNone/>
            </a:pPr>
            <a:endParaRPr lang="en-IN" dirty="0" smtClean="0"/>
          </a:p>
          <a:p>
            <a:pPr>
              <a:buNone/>
            </a:pPr>
            <a:r>
              <a:rPr lang="en-IN" b="1" dirty="0" smtClean="0"/>
              <a:t>                            </a:t>
            </a:r>
            <a:r>
              <a:rPr lang="en-IN" sz="4000" b="1" i="1" dirty="0" smtClean="0"/>
              <a:t>Thank  You</a:t>
            </a:r>
            <a:endParaRPr lang="en-IN" sz="4000" b="1" i="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157</TotalTime>
  <Words>455</Words>
  <Application>Microsoft Office PowerPoint</Application>
  <PresentationFormat>On-screen Show (4:3)</PresentationFormat>
  <Paragraphs>31</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Market : Meaning  &amp; classification</vt:lpstr>
      <vt:lpstr>    Meaning of market :             In  ordinary  Language Market means a definite place where the buyers and sellers come  into  direct contact with  one  another  and  goods  are  exchange  through  the  medium  of  money                  But  in  economics  market  refers  to  the  whole region where buyers  and sellers of a commodity  are  in contact with each other to effect purchase and sale of a commodity </vt:lpstr>
      <vt:lpstr>Classification  of  Market:          Market  may  be  classified in  various ways as follows , 1</vt:lpstr>
      <vt:lpstr>Slide 4</vt:lpstr>
      <vt:lpstr>Slide 5</vt:lpstr>
      <vt:lpstr> Both these Perfect Competition  and Monopoly does not exists in the real life of a market . What really exists is a mixture or a blending of Perfect Competition and Monopoly Which may be called as Imperfect Competition. Imperfect Competition again divided into two types Such as Small group And Large group. Small group is further Divided into Oligopoly &amp; Duopoly and large group is known as Monopolistic Competition. Thus we have three more types of market such as   C. Monopolistic  Competition :   It is a Market Where large number  seller and produce and sell closely related but differentiated  product.   D. Oligopoly  :   It is a market situation where there are a few  firm selling homogeneous or differentiated product   E.  Duopoly :      It is a special case of oligopoly in which there are only two sellers produce and sell homogeneous product which are close substitute .                                                        </vt:lpstr>
      <vt:lpstr>Conclusion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  Meaning  &amp;  classification                                      H. R. Laskar In  ordinary  Language Market means a definite place where the buyers and sellers come  into  direct contact with  one  another  and  goods  are  exchange  through  the  medium  of  money But  in  economics  market  refers  to  the  whole region where buyers  and sellers of a commodity  are  in contact with each other to effect purchase and sale of a the commodity</dc:title>
  <dc:creator>acer</dc:creator>
  <cp:lastModifiedBy>acer</cp:lastModifiedBy>
  <cp:revision>25</cp:revision>
  <dcterms:created xsi:type="dcterms:W3CDTF">2019-05-04T00:55:06Z</dcterms:created>
  <dcterms:modified xsi:type="dcterms:W3CDTF">2019-05-04T05:35:33Z</dcterms:modified>
</cp:coreProperties>
</file>