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60A217-3A2B-4894-823B-5D94BE0C0BD2}" type="datetimeFigureOut">
              <a:rPr lang="en-US" smtClean="0"/>
              <a:pPr/>
              <a:t>5/6/2019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2BBD7D-1515-4701-972B-5275AA9328A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2BBD7D-1515-4701-972B-5275AA9328A5}" type="slidenum">
              <a:rPr lang="en-IN" smtClean="0"/>
              <a:pPr/>
              <a:t>1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AFB5-F733-4F81-A30C-E9EF260E903E}" type="datetimeFigureOut">
              <a:rPr lang="en-US" smtClean="0"/>
              <a:pPr/>
              <a:t>5/6/2019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FD467-A802-40B5-A406-00CDB7A169F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AFB5-F733-4F81-A30C-E9EF260E903E}" type="datetimeFigureOut">
              <a:rPr lang="en-US" smtClean="0"/>
              <a:pPr/>
              <a:t>5/6/2019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FD467-A802-40B5-A406-00CDB7A169F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AFB5-F733-4F81-A30C-E9EF260E903E}" type="datetimeFigureOut">
              <a:rPr lang="en-US" smtClean="0"/>
              <a:pPr/>
              <a:t>5/6/2019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FD467-A802-40B5-A406-00CDB7A169F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AFB5-F733-4F81-A30C-E9EF260E903E}" type="datetimeFigureOut">
              <a:rPr lang="en-US" smtClean="0"/>
              <a:pPr/>
              <a:t>5/6/2019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FD467-A802-40B5-A406-00CDB7A169F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AFB5-F733-4F81-A30C-E9EF260E903E}" type="datetimeFigureOut">
              <a:rPr lang="en-US" smtClean="0"/>
              <a:pPr/>
              <a:t>5/6/2019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FD467-A802-40B5-A406-00CDB7A169F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AFB5-F733-4F81-A30C-E9EF260E903E}" type="datetimeFigureOut">
              <a:rPr lang="en-US" smtClean="0"/>
              <a:pPr/>
              <a:t>5/6/2019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FD467-A802-40B5-A406-00CDB7A169F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AFB5-F733-4F81-A30C-E9EF260E903E}" type="datetimeFigureOut">
              <a:rPr lang="en-US" smtClean="0"/>
              <a:pPr/>
              <a:t>5/6/2019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FD467-A802-40B5-A406-00CDB7A169F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AFB5-F733-4F81-A30C-E9EF260E903E}" type="datetimeFigureOut">
              <a:rPr lang="en-US" smtClean="0"/>
              <a:pPr/>
              <a:t>5/6/2019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FD467-A802-40B5-A406-00CDB7A169F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AFB5-F733-4F81-A30C-E9EF260E903E}" type="datetimeFigureOut">
              <a:rPr lang="en-US" smtClean="0"/>
              <a:pPr/>
              <a:t>5/6/2019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FD467-A802-40B5-A406-00CDB7A169F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AFB5-F733-4F81-A30C-E9EF260E903E}" type="datetimeFigureOut">
              <a:rPr lang="en-US" smtClean="0"/>
              <a:pPr/>
              <a:t>5/6/2019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FD467-A802-40B5-A406-00CDB7A169F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EAFB5-F733-4F81-A30C-E9EF260E903E}" type="datetimeFigureOut">
              <a:rPr lang="en-US" smtClean="0"/>
              <a:pPr/>
              <a:t>5/6/2019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FD467-A802-40B5-A406-00CDB7A169F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EAFB5-F733-4F81-A30C-E9EF260E903E}" type="datetimeFigureOut">
              <a:rPr lang="en-US" smtClean="0"/>
              <a:pPr/>
              <a:t>5/6/2019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FD467-A802-40B5-A406-00CDB7A169F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0"/>
            <a:ext cx="7772400" cy="4214842"/>
          </a:xfrm>
        </p:spPr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FF0000"/>
                </a:solidFill>
              </a:rPr>
              <a:t/>
            </a:r>
            <a:br>
              <a:rPr lang="en-IN" b="1" dirty="0" smtClean="0">
                <a:solidFill>
                  <a:srgbClr val="FF0000"/>
                </a:solidFill>
              </a:rPr>
            </a:br>
            <a:r>
              <a:rPr lang="en-IN" b="1" dirty="0" smtClean="0">
                <a:solidFill>
                  <a:srgbClr val="FF0000"/>
                </a:solidFill>
              </a:rPr>
              <a:t/>
            </a:r>
            <a:br>
              <a:rPr lang="en-IN" b="1" dirty="0" smtClean="0">
                <a:solidFill>
                  <a:srgbClr val="FF0000"/>
                </a:solidFill>
              </a:rPr>
            </a:br>
            <a:r>
              <a:rPr lang="en-IN" b="1" dirty="0">
                <a:solidFill>
                  <a:srgbClr val="FF0000"/>
                </a:solidFill>
              </a:rPr>
              <a:t/>
            </a:r>
            <a:br>
              <a:rPr lang="en-IN" b="1" dirty="0">
                <a:solidFill>
                  <a:srgbClr val="FF0000"/>
                </a:solidFill>
              </a:rPr>
            </a:br>
            <a:r>
              <a:rPr lang="en-IN" b="1" dirty="0" smtClean="0">
                <a:solidFill>
                  <a:srgbClr val="FF0000"/>
                </a:solidFill>
              </a:rPr>
              <a:t>Unit-5 </a:t>
            </a:r>
            <a:br>
              <a:rPr lang="en-IN" b="1" dirty="0" smtClean="0">
                <a:solidFill>
                  <a:srgbClr val="FF0000"/>
                </a:solidFill>
              </a:rPr>
            </a:br>
            <a:r>
              <a:rPr lang="en-IN" sz="2200" b="1" dirty="0" smtClean="0">
                <a:solidFill>
                  <a:srgbClr val="0070C0"/>
                </a:solidFill>
              </a:rPr>
              <a:t>GE-201/DSC-201</a:t>
            </a:r>
            <a:r>
              <a:rPr lang="en-IN" b="1" dirty="0" smtClean="0">
                <a:solidFill>
                  <a:srgbClr val="FF0000"/>
                </a:solidFill>
              </a:rPr>
              <a:t/>
            </a:r>
            <a:br>
              <a:rPr lang="en-IN" b="1" dirty="0" smtClean="0">
                <a:solidFill>
                  <a:srgbClr val="FF0000"/>
                </a:solidFill>
              </a:rPr>
            </a:br>
            <a:r>
              <a:rPr lang="en-IN" b="1" dirty="0" smtClean="0">
                <a:solidFill>
                  <a:srgbClr val="FF0000"/>
                </a:solidFill>
              </a:rPr>
              <a:t>CARBOHYDRATES</a:t>
            </a:r>
            <a:br>
              <a:rPr lang="en-IN" b="1" dirty="0" smtClean="0">
                <a:solidFill>
                  <a:srgbClr val="FF0000"/>
                </a:solidFill>
              </a:rPr>
            </a:br>
            <a:r>
              <a:rPr lang="en-IN" b="1" dirty="0">
                <a:solidFill>
                  <a:srgbClr val="FF0000"/>
                </a:solidFill>
              </a:rPr>
              <a:t/>
            </a:r>
            <a:br>
              <a:rPr lang="en-IN" b="1" dirty="0">
                <a:solidFill>
                  <a:srgbClr val="FF0000"/>
                </a:solidFill>
              </a:rPr>
            </a:br>
            <a:r>
              <a:rPr lang="en-IN" b="1" dirty="0" smtClean="0">
                <a:solidFill>
                  <a:srgbClr val="FF0000"/>
                </a:solidFill>
              </a:rPr>
              <a:t/>
            </a:r>
            <a:br>
              <a:rPr lang="en-IN" b="1" dirty="0" smtClean="0">
                <a:solidFill>
                  <a:srgbClr val="FF0000"/>
                </a:solidFill>
              </a:rPr>
            </a:br>
            <a:r>
              <a:rPr lang="en-IN" b="1" dirty="0">
                <a:solidFill>
                  <a:srgbClr val="FF0000"/>
                </a:solidFill>
              </a:rPr>
              <a:t/>
            </a:r>
            <a:br>
              <a:rPr lang="en-IN" b="1" dirty="0">
                <a:solidFill>
                  <a:srgbClr val="FF0000"/>
                </a:solidFill>
              </a:rPr>
            </a:br>
            <a:r>
              <a:rPr lang="en-IN" b="1" dirty="0" smtClean="0">
                <a:solidFill>
                  <a:srgbClr val="FF0000"/>
                </a:solidFill>
              </a:rPr>
              <a:t/>
            </a:r>
            <a:br>
              <a:rPr lang="en-IN" b="1" dirty="0" smtClean="0">
                <a:solidFill>
                  <a:srgbClr val="FF0000"/>
                </a:solidFill>
              </a:rPr>
            </a:br>
            <a:r>
              <a:rPr lang="en-IN" sz="1800" b="1" dirty="0" smtClean="0">
                <a:solidFill>
                  <a:srgbClr val="00B050"/>
                </a:solidFill>
              </a:rPr>
              <a:t>D. </a:t>
            </a:r>
            <a:r>
              <a:rPr lang="en-IN" sz="1800" b="1" dirty="0" err="1" smtClean="0">
                <a:solidFill>
                  <a:srgbClr val="00B050"/>
                </a:solidFill>
              </a:rPr>
              <a:t>Chorei</a:t>
            </a:r>
            <a:r>
              <a:rPr lang="en-IN" sz="1800" b="1" dirty="0" smtClean="0">
                <a:solidFill>
                  <a:srgbClr val="00B050"/>
                </a:solidFill>
              </a:rPr>
              <a:t/>
            </a:r>
            <a:br>
              <a:rPr lang="en-IN" sz="1800" b="1" dirty="0" smtClean="0">
                <a:solidFill>
                  <a:srgbClr val="00B050"/>
                </a:solidFill>
              </a:rPr>
            </a:br>
            <a:r>
              <a:rPr lang="en-IN" sz="1800" b="1" dirty="0" smtClean="0">
                <a:solidFill>
                  <a:srgbClr val="00B050"/>
                </a:solidFill>
              </a:rPr>
              <a:t>Associate Prof. </a:t>
            </a:r>
            <a:br>
              <a:rPr lang="en-IN" sz="1800" b="1" dirty="0" smtClean="0">
                <a:solidFill>
                  <a:srgbClr val="00B050"/>
                </a:solidFill>
              </a:rPr>
            </a:br>
            <a:r>
              <a:rPr lang="en-IN" sz="1800" b="1" dirty="0" smtClean="0">
                <a:solidFill>
                  <a:srgbClr val="00B050"/>
                </a:solidFill>
              </a:rPr>
              <a:t>Department of Chemistry</a:t>
            </a:r>
            <a:br>
              <a:rPr lang="en-IN" sz="1800" b="1" dirty="0" smtClean="0">
                <a:solidFill>
                  <a:srgbClr val="00B050"/>
                </a:solidFill>
              </a:rPr>
            </a:br>
            <a:r>
              <a:rPr lang="en-IN" sz="1800" b="1" dirty="0" err="1" smtClean="0">
                <a:solidFill>
                  <a:srgbClr val="00B050"/>
                </a:solidFill>
              </a:rPr>
              <a:t>Haflong</a:t>
            </a:r>
            <a:r>
              <a:rPr lang="en-IN" sz="1800" b="1" dirty="0" smtClean="0">
                <a:solidFill>
                  <a:srgbClr val="00B050"/>
                </a:solidFill>
              </a:rPr>
              <a:t> Govt. College</a:t>
            </a:r>
            <a:endParaRPr lang="en-IN" sz="1800" b="1" dirty="0">
              <a:solidFill>
                <a:srgbClr val="00B05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282" y="4714884"/>
            <a:ext cx="8786874" cy="1928826"/>
          </a:xfrm>
        </p:spPr>
        <p:txBody>
          <a:bodyPr>
            <a:noAutofit/>
          </a:bodyPr>
          <a:lstStyle/>
          <a:p>
            <a:pPr algn="just"/>
            <a:endParaRPr lang="en-IN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IN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IN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en-IN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3171846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>
                <a:solidFill>
                  <a:srgbClr val="C00000"/>
                </a:solidFill>
              </a:rPr>
              <a:t>Carbohydrates contain mainly C, H and O and are represented by the general formula </a:t>
            </a:r>
            <a:r>
              <a:rPr lang="en-IN" dirty="0" err="1" smtClean="0">
                <a:solidFill>
                  <a:srgbClr val="C00000"/>
                </a:solidFill>
              </a:rPr>
              <a:t>C</a:t>
            </a:r>
            <a:r>
              <a:rPr lang="en-IN" spc="6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</a:t>
            </a:r>
            <a:r>
              <a:rPr lang="en-IN" dirty="0" smtClean="0">
                <a:solidFill>
                  <a:srgbClr val="C00000"/>
                </a:solidFill>
              </a:rPr>
              <a:t>(H2O)</a:t>
            </a:r>
            <a:r>
              <a:rPr lang="en-IN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</a:t>
            </a:r>
            <a:br>
              <a:rPr lang="en-IN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IN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2857496"/>
            <a:ext cx="8286808" cy="3786214"/>
          </a:xfrm>
        </p:spPr>
        <p:txBody>
          <a:bodyPr>
            <a:normAutofit/>
          </a:bodyPr>
          <a:lstStyle/>
          <a:p>
            <a:endParaRPr lang="en-IN" sz="3600" b="1" dirty="0" smtClean="0">
              <a:solidFill>
                <a:srgbClr val="00B0F0"/>
              </a:solidFill>
            </a:endParaRPr>
          </a:p>
          <a:p>
            <a:r>
              <a:rPr lang="en-IN" sz="3600" b="1" dirty="0" smtClean="0">
                <a:solidFill>
                  <a:srgbClr val="00B0F0"/>
                </a:solidFill>
              </a:rPr>
              <a:t>Classification</a:t>
            </a:r>
            <a:endParaRPr lang="en-IN" b="1" dirty="0" smtClean="0">
              <a:solidFill>
                <a:srgbClr val="00B0F0"/>
              </a:solidFill>
            </a:endParaRPr>
          </a:p>
          <a:p>
            <a:pPr marL="742950" indent="-742950" algn="just">
              <a:buAutoNum type="alphaLcParenR"/>
            </a:pPr>
            <a:r>
              <a:rPr lang="en-IN" sz="4000" b="1" dirty="0" err="1" smtClean="0">
                <a:solidFill>
                  <a:srgbClr val="00B050"/>
                </a:solidFill>
              </a:rPr>
              <a:t>Monosaccharides</a:t>
            </a:r>
            <a:r>
              <a:rPr lang="en-IN" dirty="0" smtClean="0"/>
              <a:t>: </a:t>
            </a:r>
            <a:r>
              <a:rPr lang="en-IN" dirty="0" smtClean="0">
                <a:solidFill>
                  <a:srgbClr val="7030A0"/>
                </a:solidFill>
              </a:rPr>
              <a:t>These are the compounds which do not break further simpler on hydrolysis. </a:t>
            </a:r>
            <a:r>
              <a:rPr lang="en-IN" dirty="0" smtClean="0">
                <a:solidFill>
                  <a:srgbClr val="C00000"/>
                </a:solidFill>
              </a:rPr>
              <a:t>Glucose, Fructose Ribose </a:t>
            </a:r>
            <a:r>
              <a:rPr lang="en-IN" dirty="0" smtClean="0">
                <a:solidFill>
                  <a:srgbClr val="7030A0"/>
                </a:solidFill>
              </a:rPr>
              <a:t>etc.</a:t>
            </a:r>
          </a:p>
          <a:p>
            <a:pPr marL="514350" indent="-514350"/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8572560" cy="5286411"/>
          </a:xfrm>
        </p:spPr>
        <p:txBody>
          <a:bodyPr>
            <a:normAutofit fontScale="90000"/>
          </a:bodyPr>
          <a:lstStyle/>
          <a:p>
            <a:pPr algn="just"/>
            <a:r>
              <a:rPr lang="en-IN" sz="5400" b="1" dirty="0" smtClean="0">
                <a:solidFill>
                  <a:srgbClr val="00B050"/>
                </a:solidFill>
              </a:rPr>
              <a:t>b)Oligosaccharides: </a:t>
            </a:r>
            <a:r>
              <a:rPr lang="en-IN" dirty="0" smtClean="0">
                <a:solidFill>
                  <a:srgbClr val="00B050"/>
                </a:solidFill>
              </a:rPr>
              <a:t> </a:t>
            </a:r>
            <a:r>
              <a:rPr lang="en-IN" dirty="0" smtClean="0">
                <a:solidFill>
                  <a:srgbClr val="C00000"/>
                </a:solidFill>
              </a:rPr>
              <a:t>(</a:t>
            </a:r>
            <a:r>
              <a:rPr lang="en-IN" dirty="0" err="1" smtClean="0">
                <a:solidFill>
                  <a:srgbClr val="C00000"/>
                </a:solidFill>
              </a:rPr>
              <a:t>Oligos</a:t>
            </a:r>
            <a:r>
              <a:rPr lang="en-IN" dirty="0" smtClean="0">
                <a:solidFill>
                  <a:srgbClr val="C00000"/>
                </a:solidFill>
              </a:rPr>
              <a:t> = a few) </a:t>
            </a:r>
            <a:r>
              <a:rPr lang="en-IN" dirty="0" smtClean="0">
                <a:solidFill>
                  <a:srgbClr val="C00000"/>
                </a:solidFill>
              </a:rPr>
              <a:t/>
            </a:r>
            <a:br>
              <a:rPr lang="en-IN" dirty="0" smtClean="0">
                <a:solidFill>
                  <a:srgbClr val="C00000"/>
                </a:solidFill>
              </a:rPr>
            </a:br>
            <a:r>
              <a:rPr lang="en-IN" dirty="0" smtClean="0">
                <a:solidFill>
                  <a:srgbClr val="C00000"/>
                </a:solidFill>
              </a:rPr>
              <a:t/>
            </a:r>
            <a:br>
              <a:rPr lang="en-IN" dirty="0" smtClean="0">
                <a:solidFill>
                  <a:srgbClr val="C00000"/>
                </a:solidFill>
              </a:rPr>
            </a:br>
            <a:r>
              <a:rPr lang="en-IN" dirty="0" smtClean="0">
                <a:solidFill>
                  <a:srgbClr val="C00000"/>
                </a:solidFill>
              </a:rPr>
              <a:t>These compounds give 2 to 9 </a:t>
            </a:r>
            <a:r>
              <a:rPr lang="en-IN" dirty="0" err="1" smtClean="0">
                <a:solidFill>
                  <a:srgbClr val="C00000"/>
                </a:solidFill>
              </a:rPr>
              <a:t>monosaccharides</a:t>
            </a:r>
            <a:r>
              <a:rPr lang="en-IN" dirty="0" smtClean="0">
                <a:solidFill>
                  <a:srgbClr val="C00000"/>
                </a:solidFill>
              </a:rPr>
              <a:t> upon acidic hydrolysis.</a:t>
            </a:r>
            <a:br>
              <a:rPr lang="en-IN" dirty="0" smtClean="0">
                <a:solidFill>
                  <a:srgbClr val="C00000"/>
                </a:solidFill>
              </a:rPr>
            </a:br>
            <a:r>
              <a:rPr lang="en-IN" dirty="0" smtClean="0">
                <a:solidFill>
                  <a:srgbClr val="C00000"/>
                </a:solidFill>
              </a:rPr>
              <a:t/>
            </a:r>
            <a:br>
              <a:rPr lang="en-IN" dirty="0" smtClean="0">
                <a:solidFill>
                  <a:srgbClr val="C00000"/>
                </a:solidFill>
              </a:rPr>
            </a:br>
            <a:r>
              <a:rPr lang="en-IN" dirty="0" smtClean="0">
                <a:solidFill>
                  <a:srgbClr val="C00000"/>
                </a:solidFill>
              </a:rPr>
              <a:t>E.g., </a:t>
            </a:r>
            <a:r>
              <a:rPr lang="en-IN" dirty="0" smtClean="0">
                <a:solidFill>
                  <a:srgbClr val="002060"/>
                </a:solidFill>
              </a:rPr>
              <a:t>Sucrose, </a:t>
            </a:r>
            <a:r>
              <a:rPr lang="en-IN" dirty="0" err="1" smtClean="0">
                <a:solidFill>
                  <a:srgbClr val="002060"/>
                </a:solidFill>
              </a:rPr>
              <a:t>Raffinose</a:t>
            </a:r>
            <a:r>
              <a:rPr lang="en-IN" dirty="0" smtClean="0">
                <a:solidFill>
                  <a:srgbClr val="002060"/>
                </a:solidFill>
              </a:rPr>
              <a:t>, </a:t>
            </a:r>
            <a:r>
              <a:rPr lang="en-IN" dirty="0" err="1" smtClean="0">
                <a:solidFill>
                  <a:srgbClr val="002060"/>
                </a:solidFill>
              </a:rPr>
              <a:t>Stachynose</a:t>
            </a:r>
            <a:r>
              <a:rPr lang="en-IN" dirty="0" smtClean="0">
                <a:solidFill>
                  <a:srgbClr val="002060"/>
                </a:solidFill>
              </a:rPr>
              <a:t>,</a:t>
            </a:r>
            <a:r>
              <a:rPr lang="en-IN" dirty="0" smtClean="0">
                <a:solidFill>
                  <a:srgbClr val="C00000"/>
                </a:solidFill>
              </a:rPr>
              <a:t> </a:t>
            </a:r>
            <a:br>
              <a:rPr lang="en-IN" dirty="0" smtClean="0">
                <a:solidFill>
                  <a:srgbClr val="C00000"/>
                </a:solidFill>
              </a:rPr>
            </a:br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142853"/>
            <a:ext cx="8243918" cy="1785950"/>
          </a:xfrm>
        </p:spPr>
        <p:txBody>
          <a:bodyPr>
            <a:normAutofit/>
          </a:bodyPr>
          <a:lstStyle/>
          <a:p>
            <a:pPr algn="l"/>
            <a:r>
              <a:rPr lang="en-IN" b="1" dirty="0">
                <a:solidFill>
                  <a:srgbClr val="00B050"/>
                </a:solidFill>
              </a:rPr>
              <a:t>c) Polysaccharides: </a:t>
            </a:r>
            <a:r>
              <a:rPr lang="en-IN" b="1" dirty="0">
                <a:solidFill>
                  <a:srgbClr val="C00000"/>
                </a:solidFill>
              </a:rPr>
              <a:t>(</a:t>
            </a:r>
            <a:r>
              <a:rPr lang="en-IN" b="1" dirty="0" smtClean="0">
                <a:solidFill>
                  <a:srgbClr val="C00000"/>
                </a:solidFill>
              </a:rPr>
              <a:t>Poly= </a:t>
            </a:r>
            <a:r>
              <a:rPr lang="en-IN" b="1" dirty="0">
                <a:solidFill>
                  <a:srgbClr val="C00000"/>
                </a:solidFill>
              </a:rPr>
              <a:t>many)</a:t>
            </a:r>
            <a:r>
              <a:rPr lang="en-IN" b="1" dirty="0" smtClean="0">
                <a:solidFill>
                  <a:srgbClr val="C00000"/>
                </a:solidFill>
              </a:rPr>
              <a:t/>
            </a:r>
            <a:br>
              <a:rPr lang="en-IN" b="1" dirty="0" smtClean="0">
                <a:solidFill>
                  <a:srgbClr val="C00000"/>
                </a:solidFill>
              </a:rPr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8596" y="1785926"/>
            <a:ext cx="8715404" cy="3852874"/>
          </a:xfrm>
        </p:spPr>
        <p:txBody>
          <a:bodyPr>
            <a:normAutofit/>
          </a:bodyPr>
          <a:lstStyle/>
          <a:p>
            <a:pPr algn="just"/>
            <a:r>
              <a:rPr lang="en-IN" sz="4400" dirty="0" smtClean="0">
                <a:solidFill>
                  <a:srgbClr val="C00000"/>
                </a:solidFill>
              </a:rPr>
              <a:t>These type of carbohydrates produce a large number of </a:t>
            </a:r>
            <a:r>
              <a:rPr lang="en-IN" sz="4400" dirty="0" err="1" smtClean="0">
                <a:solidFill>
                  <a:srgbClr val="C00000"/>
                </a:solidFill>
              </a:rPr>
              <a:t>monosaccharides</a:t>
            </a:r>
            <a:r>
              <a:rPr lang="en-IN" sz="4400" dirty="0" smtClean="0">
                <a:solidFill>
                  <a:srgbClr val="C00000"/>
                </a:solidFill>
              </a:rPr>
              <a:t> upon acidic hydrolysis.</a:t>
            </a:r>
          </a:p>
          <a:p>
            <a:pPr algn="just"/>
            <a:r>
              <a:rPr lang="en-IN" sz="4400" dirty="0" smtClean="0">
                <a:solidFill>
                  <a:srgbClr val="0070C0"/>
                </a:solidFill>
              </a:rPr>
              <a:t>e.g., Starch, Cellulose etc.</a:t>
            </a:r>
            <a:endParaRPr lang="en-IN" sz="4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N" sz="6600" b="1" dirty="0" smtClean="0">
                <a:solidFill>
                  <a:srgbClr val="7030A0"/>
                </a:solidFill>
              </a:rPr>
              <a:t>Thank You</a:t>
            </a:r>
            <a:endParaRPr lang="en-IN" sz="6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79</Words>
  <Application>Microsoft Office PowerPoint</Application>
  <PresentationFormat>On-screen Show (4:3)</PresentationFormat>
  <Paragraphs>13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   Unit-5  GE-201/DSC-201 CARBOHYDRATES     D. Chorei Associate Prof.  Department of Chemistry Haflong Govt. College</vt:lpstr>
      <vt:lpstr>Carbohydrates contain mainly C, H and O and are represented by the general formula Cx(H2O)y </vt:lpstr>
      <vt:lpstr>b)Oligosaccharides:  (Oligos = a few)   These compounds give 2 to 9 monosaccharides upon acidic hydrolysis.  E.g., Sucrose, Raffinose, Stachynose,  </vt:lpstr>
      <vt:lpstr>c) Polysaccharides: (Poly= many)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CARBOHYDRATES</dc:title>
  <dc:creator>Asus</dc:creator>
  <cp:lastModifiedBy>Asus</cp:lastModifiedBy>
  <cp:revision>7</cp:revision>
  <dcterms:created xsi:type="dcterms:W3CDTF">2019-05-06T05:49:31Z</dcterms:created>
  <dcterms:modified xsi:type="dcterms:W3CDTF">2019-05-06T06:47:43Z</dcterms:modified>
</cp:coreProperties>
</file>