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ag.gov.in/cag-india"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900" dirty="0" smtClean="0"/>
              <a:t>The CAG</a:t>
            </a:r>
            <a:r>
              <a:rPr lang="en-US" dirty="0" smtClean="0"/>
              <a:t/>
            </a:r>
            <a:br>
              <a:rPr lang="en-US" dirty="0" smtClean="0"/>
            </a:br>
            <a:r>
              <a:rPr lang="en-US" sz="4000" dirty="0" smtClean="0"/>
              <a:t>The Comptroller and Auditor General</a:t>
            </a:r>
            <a:br>
              <a:rPr lang="en-US" sz="4000" dirty="0" smtClean="0"/>
            </a:br>
            <a:r>
              <a:rPr lang="en-US" sz="4000" dirty="0" smtClean="0"/>
              <a:t>fourth sem. </a:t>
            </a:r>
            <a:r>
              <a:rPr lang="en-US" sz="4000" dirty="0" err="1" smtClean="0"/>
              <a:t>Hons</a:t>
            </a:r>
            <a:r>
              <a:rPr lang="en-US" sz="4000" dirty="0" smtClean="0"/>
              <a:t/>
            </a:r>
            <a:br>
              <a:rPr lang="en-US" sz="4000" dirty="0" smtClean="0"/>
            </a:br>
            <a:r>
              <a:rPr lang="en-US" sz="4000" dirty="0" smtClean="0"/>
              <a:t>Paper 403 </a:t>
            </a:r>
            <a:br>
              <a:rPr lang="en-US" sz="4000" dirty="0" smtClean="0"/>
            </a:br>
            <a:endParaRPr lang="en-US" sz="4000" dirty="0"/>
          </a:p>
        </p:txBody>
      </p:sp>
      <p:sp>
        <p:nvSpPr>
          <p:cNvPr id="3" name="Subtitle 2"/>
          <p:cNvSpPr>
            <a:spLocks noGrp="1"/>
          </p:cNvSpPr>
          <p:nvPr>
            <p:ph type="subTitle" idx="1"/>
          </p:nvPr>
        </p:nvSpPr>
        <p:spPr>
          <a:xfrm>
            <a:off x="4267200" y="5105400"/>
            <a:ext cx="4572000" cy="1524000"/>
          </a:xfrm>
        </p:spPr>
        <p:txBody>
          <a:bodyPr>
            <a:normAutofit fontScale="55000" lnSpcReduction="20000"/>
          </a:bodyPr>
          <a:lstStyle/>
          <a:p>
            <a:endParaRPr lang="en-US" dirty="0" smtClean="0"/>
          </a:p>
          <a:p>
            <a:endParaRPr lang="en-US" dirty="0" smtClean="0"/>
          </a:p>
          <a:p>
            <a:r>
              <a:rPr lang="en-US" dirty="0" smtClean="0"/>
              <a:t>By</a:t>
            </a:r>
          </a:p>
          <a:p>
            <a:r>
              <a:rPr lang="en-US" dirty="0" smtClean="0"/>
              <a:t>Dr. Rakhi Moni Gogoi</a:t>
            </a:r>
          </a:p>
          <a:p>
            <a:r>
              <a:rPr lang="en-US" dirty="0" smtClean="0"/>
              <a:t>HOD, </a:t>
            </a:r>
            <a:r>
              <a:rPr lang="en-US" dirty="0" err="1" smtClean="0"/>
              <a:t>Pol.Sc</a:t>
            </a:r>
            <a:r>
              <a:rPr lang="en-US" dirty="0" smtClean="0"/>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Symbol of Indian Audit and Accounts department</a:t>
            </a:r>
            <a:endParaRPr lang="en-US" dirty="0"/>
          </a:p>
        </p:txBody>
      </p:sp>
      <p:sp>
        <p:nvSpPr>
          <p:cNvPr id="4" name="Text Placeholder 3"/>
          <p:cNvSpPr>
            <a:spLocks noGrp="1"/>
          </p:cNvSpPr>
          <p:nvPr>
            <p:ph type="body" sz="half" idx="2"/>
          </p:nvPr>
        </p:nvSpPr>
        <p:spPr/>
        <p:txBody>
          <a:bodyPr/>
          <a:lstStyle/>
          <a:p>
            <a:endParaRPr lang="en-US"/>
          </a:p>
        </p:txBody>
      </p:sp>
      <p:pic>
        <p:nvPicPr>
          <p:cNvPr id="1026" name="Picture 2" descr="Related image"/>
          <p:cNvPicPr>
            <a:picLocks noGrp="1" noChangeAspect="1" noChangeArrowheads="1"/>
          </p:cNvPicPr>
          <p:nvPr>
            <p:ph type="pic" idx="1"/>
          </p:nvPr>
        </p:nvPicPr>
        <p:blipFill>
          <a:blip r:embed="rId2"/>
          <a:srcRect l="16166" r="16166"/>
          <a:stretch>
            <a:fillRect/>
          </a:stretch>
        </p:blipFill>
        <p:spPr bwMode="auto">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present </a:t>
            </a:r>
            <a:r>
              <a:rPr lang="en-US" dirty="0" err="1" smtClean="0"/>
              <a:t>Comptrolller</a:t>
            </a:r>
            <a:r>
              <a:rPr lang="en-US" dirty="0" smtClean="0"/>
              <a:t> and Auditor General</a:t>
            </a:r>
            <a:endParaRPr lang="en-US" dirty="0"/>
          </a:p>
        </p:txBody>
      </p:sp>
      <p:sp>
        <p:nvSpPr>
          <p:cNvPr id="4" name="Text Placeholder 3"/>
          <p:cNvSpPr>
            <a:spLocks noGrp="1"/>
          </p:cNvSpPr>
          <p:nvPr>
            <p:ph type="body" sz="half" idx="2"/>
          </p:nvPr>
        </p:nvSpPr>
        <p:spPr/>
        <p:txBody>
          <a:bodyPr/>
          <a:lstStyle/>
          <a:p>
            <a:endParaRPr lang="en-US"/>
          </a:p>
        </p:txBody>
      </p:sp>
      <p:pic>
        <p:nvPicPr>
          <p:cNvPr id="23554" name="Picture 2" descr="Related image"/>
          <p:cNvPicPr>
            <a:picLocks noGrp="1" noChangeAspect="1" noChangeArrowheads="1"/>
          </p:cNvPicPr>
          <p:nvPr>
            <p:ph type="pic" idx="1"/>
          </p:nvPr>
        </p:nvPicPr>
        <p:blipFill>
          <a:blip r:embed="rId2"/>
          <a:srcRect l="9375" r="9375"/>
          <a:stretch>
            <a:fillRect/>
          </a:stretch>
        </p:blipFill>
        <p:spPr bwMode="auto">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Thank you</a:t>
            </a:r>
            <a:br>
              <a:rPr lang="en-US" dirty="0" smtClean="0"/>
            </a:b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fontScale="90000"/>
          </a:bodyPr>
          <a:lstStyle/>
          <a:p>
            <a:r>
              <a:rPr lang="en-US" sz="3100" b="1" dirty="0" smtClean="0"/>
              <a:t>The Comptroller and Auditor General of </a:t>
            </a:r>
            <a:r>
              <a:rPr lang="en-US" sz="3100" b="1" dirty="0" err="1" smtClean="0"/>
              <a:t>india</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Audits are performed to ascertain  the validity and reliability of information about budget and expenditure. The Comptroller and Auditor General is one of the highest authority in India. It is an independent authority. It is also known as CAG. </a:t>
            </a:r>
          </a:p>
          <a:p>
            <a:r>
              <a:rPr lang="en-US" dirty="0" smtClean="0"/>
              <a:t>Before independence of India there was Government of India Audits and accounts office. It was enacted via Government of India Audits and Accounts Order , 1926. The present set up of the same is based on that 1926 order.</a:t>
            </a:r>
          </a:p>
          <a:p>
            <a:r>
              <a:rPr lang="en-US" dirty="0" smtClean="0"/>
              <a:t>The article 148 of the Indian Constitution stated about the office of the CAG.   He is a constitutional functionary, he is primarily entrusted with the responsibility to audit the accounts and related activities of the three tiers of government – federal, provincial and local; the state owned public sector commercial enterprises; and autonomous bodies financed by the federal and provincial governments. His reports are laid before the parliament and legislatures of the provinces.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562600"/>
          </a:xfrm>
        </p:spPr>
        <p:txBody>
          <a:bodyPr>
            <a:normAutofit/>
          </a:bodyPr>
          <a:lstStyle/>
          <a:p>
            <a:r>
              <a:rPr lang="en-US" b="1" dirty="0" smtClean="0"/>
              <a:t>Appointment-</a:t>
            </a:r>
            <a:r>
              <a:rPr lang="en-US" dirty="0" smtClean="0"/>
              <a:t> the Comptroller and Auditor General is Appointed by the President of India . his salary is coming from the consolidated fund of India. He can resign from his office any time by addressing resignation letter to the President of India. He can be removed from his office by the President of India on the recommendation of Parliament  on the ground  of  misconduct and  misbehavior </a:t>
            </a:r>
          </a:p>
          <a:p>
            <a:r>
              <a:rPr lang="en-US" b="1" dirty="0" smtClean="0"/>
              <a:t>Tenure </a:t>
            </a:r>
            <a:r>
              <a:rPr lang="en-US" dirty="0" smtClean="0"/>
              <a:t>– The CAG has a tenure of six years or </a:t>
            </a:r>
            <a:r>
              <a:rPr lang="en-US" dirty="0" err="1" smtClean="0"/>
              <a:t>upto</a:t>
            </a:r>
            <a:r>
              <a:rPr lang="en-US" dirty="0" smtClean="0"/>
              <a:t> the age of sixty five years.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Powers and functions of CAG </a:t>
            </a:r>
            <a:endParaRPr lang="en-US" sz="2800"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The CAG is the guardian of the public purse and controls the entire financial system of the country at both the levels—the Centre and the state.</a:t>
            </a:r>
          </a:p>
          <a:p>
            <a:pPr>
              <a:buNone/>
            </a:pPr>
            <a:r>
              <a:rPr lang="en-US" dirty="0" smtClean="0"/>
              <a:t> His powers and function are followed  -</a:t>
            </a:r>
          </a:p>
          <a:p>
            <a:pPr marL="514350" lvl="0" indent="-514350">
              <a:buFont typeface="+mj-lt"/>
              <a:buAutoNum type="arabicPeriod"/>
            </a:pPr>
            <a:r>
              <a:rPr lang="en-US" dirty="0" smtClean="0"/>
              <a:t> The CAG audits the accounts related to all expenditure from the Consolidated Fund of India, consolidated fund of each state and consolidated fund of each union territory having a Legislative Assembly.</a:t>
            </a:r>
          </a:p>
          <a:p>
            <a:pPr marL="514350" lvl="0" indent="-514350">
              <a:buFont typeface="+mj-lt"/>
              <a:buAutoNum type="arabicPeriod"/>
            </a:pPr>
            <a:r>
              <a:rPr lang="en-US" dirty="0" smtClean="0"/>
              <a:t> He audits all expenditure from the Contingency Fund of India and the Public Account of India as well as the contingency fund of each state and the public account of each state. </a:t>
            </a:r>
          </a:p>
          <a:p>
            <a:pPr marL="514350" lvl="0" indent="-514350">
              <a:buFont typeface="+mj-lt"/>
              <a:buAutoNum type="arabicPeriod"/>
            </a:pPr>
            <a:r>
              <a:rPr lang="en-US" dirty="0" smtClean="0"/>
              <a:t> The CAG audits all trading, manufacturing, profit and loss accounts, balance sheets and other subsidiary accounts kept by any department of the Central Government and state governments. </a:t>
            </a:r>
          </a:p>
          <a:p>
            <a:pPr marL="514350" indent="-514350">
              <a:buFont typeface="+mj-lt"/>
              <a:buAutoNum type="arabicPeriod"/>
            </a:pPr>
            <a:r>
              <a:rPr lang="en-US" dirty="0" smtClean="0"/>
              <a:t>He audits the receipts and expenditure of the Centre and each state to satisfy himself that the rules and procedures in that behalf are designed to secure an effective check on the assessment, collection and proper allocation of revenue.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marL="514350" lvl="0" indent="-514350">
              <a:buFont typeface="+mj-lt"/>
              <a:buAutoNum type="arabicPeriod" startAt="5"/>
            </a:pPr>
            <a:r>
              <a:rPr lang="en-US" dirty="0" smtClean="0"/>
              <a:t> He audits the receipts and expenditure of the following: (a) All bodies and authorities substantially financed from the Central or state revenues; (b) Government companies; and (c) Other corporations and bodies, when so required by related laws. </a:t>
            </a:r>
          </a:p>
          <a:p>
            <a:pPr marL="514350" lvl="0" indent="-514350">
              <a:buFont typeface="+mj-lt"/>
              <a:buAutoNum type="arabicPeriod" startAt="5"/>
            </a:pPr>
            <a:r>
              <a:rPr lang="en-US" dirty="0" smtClean="0"/>
              <a:t> He audits all transactions of the Central and state governments related to debt, sinking funds, deposits, advances, suspense accounts and remittance business. He also audits receipts, stock accounts and others, with approval of the President, or when required by the President. </a:t>
            </a:r>
          </a:p>
          <a:p>
            <a:pPr marL="514350" lvl="0" indent="-514350">
              <a:buFont typeface="+mj-lt"/>
              <a:buAutoNum type="arabicPeriod" startAt="5"/>
            </a:pPr>
            <a:r>
              <a:rPr lang="en-US" dirty="0" smtClean="0"/>
              <a:t>He audits the accounts of any other authority when requested by the President or Governor. For example, the audit of local bodies.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077200" cy="5592763"/>
          </a:xfrm>
        </p:spPr>
        <p:txBody>
          <a:bodyPr>
            <a:normAutofit fontScale="25000" lnSpcReduction="20000"/>
          </a:bodyPr>
          <a:lstStyle/>
          <a:p>
            <a:pPr marL="514350" lvl="0" indent="-514350">
              <a:buFont typeface="+mj-lt"/>
              <a:buAutoNum type="arabicPeriod" startAt="8"/>
            </a:pPr>
            <a:r>
              <a:rPr lang="en-US" sz="7400" dirty="0" smtClean="0">
                <a:latin typeface="Times New Roman" pitchFamily="18" charset="0"/>
                <a:cs typeface="Times New Roman" pitchFamily="18" charset="0"/>
              </a:rPr>
              <a:t> He advises the President with regard to prescription of the form in which the accounts of the Centre and the states shall be kept (Article 150). </a:t>
            </a:r>
          </a:p>
          <a:p>
            <a:pPr marL="514350" lvl="0" indent="-514350">
              <a:buFont typeface="+mj-lt"/>
              <a:buAutoNum type="arabicPeriod" startAt="8"/>
            </a:pPr>
            <a:endParaRPr lang="en-US" sz="7400" dirty="0" smtClean="0">
              <a:latin typeface="Times New Roman" pitchFamily="18" charset="0"/>
              <a:cs typeface="Times New Roman" pitchFamily="18" charset="0"/>
            </a:endParaRPr>
          </a:p>
          <a:p>
            <a:pPr marL="514350" lvl="0" indent="-514350">
              <a:buFont typeface="+mj-lt"/>
              <a:buAutoNum type="arabicPeriod" startAt="8"/>
            </a:pPr>
            <a:r>
              <a:rPr lang="en-US" sz="7400" dirty="0" smtClean="0">
                <a:latin typeface="Times New Roman" pitchFamily="18" charset="0"/>
                <a:cs typeface="Times New Roman" pitchFamily="18" charset="0"/>
              </a:rPr>
              <a:t>He submits his audit reports relating to the accounts of the Centre to President, who shall, in turn, place them before both the Houses of Parliament (Article 151). </a:t>
            </a:r>
          </a:p>
          <a:p>
            <a:pPr marL="514350" lvl="0" indent="-514350">
              <a:buFont typeface="+mj-lt"/>
              <a:buAutoNum type="arabicPeriod" startAt="8"/>
            </a:pPr>
            <a:endParaRPr lang="en-US" sz="7400" dirty="0" smtClean="0">
              <a:latin typeface="Times New Roman" pitchFamily="18" charset="0"/>
              <a:cs typeface="Times New Roman" pitchFamily="18" charset="0"/>
            </a:endParaRPr>
          </a:p>
          <a:p>
            <a:pPr marL="514350" lvl="0" indent="-514350">
              <a:buFont typeface="+mj-lt"/>
              <a:buAutoNum type="arabicPeriod" startAt="8"/>
            </a:pPr>
            <a:r>
              <a:rPr lang="en-US" sz="7400" dirty="0" smtClean="0">
                <a:latin typeface="Times New Roman" pitchFamily="18" charset="0"/>
                <a:cs typeface="Times New Roman" pitchFamily="18" charset="0"/>
              </a:rPr>
              <a:t> He submits his audit reports relating to the accounts of a state to governor, who shall, in turn, place them before the state legislature (Article 151). </a:t>
            </a:r>
          </a:p>
          <a:p>
            <a:pPr marL="514350" lvl="0" indent="-514350">
              <a:buFont typeface="+mj-lt"/>
              <a:buAutoNum type="arabicPeriod" startAt="8"/>
            </a:pPr>
            <a:endParaRPr lang="en-US" sz="7400" dirty="0" smtClean="0">
              <a:latin typeface="Times New Roman" pitchFamily="18" charset="0"/>
              <a:cs typeface="Times New Roman" pitchFamily="18" charset="0"/>
            </a:endParaRPr>
          </a:p>
          <a:p>
            <a:pPr marL="514350" lvl="0" indent="-514350">
              <a:buFont typeface="+mj-lt"/>
              <a:buAutoNum type="arabicPeriod" startAt="8"/>
            </a:pPr>
            <a:r>
              <a:rPr lang="en-US" sz="7400" dirty="0" smtClean="0">
                <a:latin typeface="Times New Roman" pitchFamily="18" charset="0"/>
                <a:cs typeface="Times New Roman" pitchFamily="18" charset="0"/>
              </a:rPr>
              <a:t>He ascertains and certifies the net proceeds of any tax or duty (Article 279). His certificate is final. The ‘net proceeds’ means the proceeds of a tax or a duty minus the cost of collection. </a:t>
            </a:r>
          </a:p>
          <a:p>
            <a:pPr marL="514350" lvl="0" indent="-514350">
              <a:buFont typeface="+mj-lt"/>
              <a:buAutoNum type="arabicPeriod" startAt="8"/>
            </a:pPr>
            <a:endParaRPr lang="en-US" sz="7400" dirty="0" smtClean="0">
              <a:latin typeface="Times New Roman" pitchFamily="18" charset="0"/>
              <a:cs typeface="Times New Roman" pitchFamily="18" charset="0"/>
            </a:endParaRPr>
          </a:p>
          <a:p>
            <a:pPr marL="514350" lvl="0" indent="-514350">
              <a:buFont typeface="+mj-lt"/>
              <a:buAutoNum type="arabicPeriod" startAt="8"/>
            </a:pPr>
            <a:r>
              <a:rPr lang="en-US" sz="7400" dirty="0" smtClean="0">
                <a:latin typeface="Times New Roman" pitchFamily="18" charset="0"/>
                <a:cs typeface="Times New Roman" pitchFamily="18" charset="0"/>
              </a:rPr>
              <a:t> He acts as a guide, friend and philosopher of the Public Accounts Committee of the Parliament. </a:t>
            </a:r>
          </a:p>
          <a:p>
            <a:pPr marL="514350" lvl="0" indent="-514350">
              <a:buNone/>
            </a:pPr>
            <a:endParaRPr lang="en-US" sz="7400" dirty="0" smtClean="0">
              <a:latin typeface="Times New Roman" pitchFamily="18" charset="0"/>
              <a:cs typeface="Times New Roman" pitchFamily="18" charset="0"/>
            </a:endParaRPr>
          </a:p>
          <a:p>
            <a:pPr marL="514350" lvl="0" indent="-514350">
              <a:buNone/>
            </a:pPr>
            <a:r>
              <a:rPr lang="en-US" sz="7400" dirty="0" smtClean="0">
                <a:latin typeface="Times New Roman" pitchFamily="18" charset="0"/>
                <a:cs typeface="Times New Roman" pitchFamily="18" charset="0"/>
              </a:rPr>
              <a:t>13.  He compiles and maintains the accounts of state governments.</a:t>
            </a:r>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r>
              <a:rPr lang="en-US" dirty="0" smtClean="0"/>
              <a:t> </a:t>
            </a:r>
          </a:p>
          <a:p>
            <a:pPr marL="514350" lvl="0" indent="-514350">
              <a:buNone/>
            </a:pPr>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751344"/>
            <a:ext cx="7239000" cy="5632311"/>
          </a:xfrm>
          <a:prstGeom prst="rect">
            <a:avLst/>
          </a:prstGeom>
        </p:spPr>
        <p:txBody>
          <a:bodyPr wrap="square">
            <a:spAutoFit/>
          </a:bodyPr>
          <a:lstStyle/>
          <a:p>
            <a:r>
              <a:rPr lang="en-US" sz="2400" dirty="0" smtClean="0"/>
              <a:t>In 1976, he was relieved of his responsibilities with regard to the compilation and maintenance of accounts of the Central Government due to the separation of accounts from audit, that is, departmentalization of accounts. </a:t>
            </a:r>
            <a:r>
              <a:rPr lang="en-US" sz="2400" u="sng" dirty="0" smtClean="0"/>
              <a:t>The CAG submits three audit reports to the. President—audit report on appropriation accounts, audit report on finance accounts, and audit report on public undertakings </a:t>
            </a:r>
            <a:r>
              <a:rPr lang="en-US" sz="2400" dirty="0" smtClean="0"/>
              <a:t>The President lays these reports before both the Houses of Parliament. After this, the Public Accounts Committee examines them and reports its findings to the Parliament. The appropriation accounts compare the actual expenditure with the expenditure sanctioned by the Parliament through the Appropriation Act, while the finance accounts show the annual receipts and disbursements of the Union government.</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Criticism</a:t>
            </a:r>
            <a:r>
              <a:rPr lang="en-US" dirty="0" smtClean="0"/>
              <a:t> </a:t>
            </a:r>
            <a:endParaRPr lang="en-US" dirty="0"/>
          </a:p>
        </p:txBody>
      </p:sp>
      <p:sp>
        <p:nvSpPr>
          <p:cNvPr id="3" name="Content Placeholder 2"/>
          <p:cNvSpPr>
            <a:spLocks noGrp="1"/>
          </p:cNvSpPr>
          <p:nvPr>
            <p:ph idx="1"/>
          </p:nvPr>
        </p:nvSpPr>
        <p:spPr/>
        <p:txBody>
          <a:bodyPr>
            <a:normAutofit fontScale="47500" lnSpcReduction="20000"/>
          </a:bodyPr>
          <a:lstStyle/>
          <a:p>
            <a:pPr algn="just">
              <a:buNone/>
            </a:pPr>
            <a:r>
              <a:rPr lang="en-US" dirty="0" smtClean="0"/>
              <a:t>Paul H. Appleby in his two reports on Indian administration was very critical about the role  of CAG. He gave following points in his criticism-</a:t>
            </a:r>
          </a:p>
          <a:p>
            <a:pPr>
              <a:buNone/>
            </a:pPr>
            <a:endParaRPr lang="en-US" dirty="0" smtClean="0"/>
          </a:p>
          <a:p>
            <a:pPr>
              <a:buFont typeface="Wingdings" pitchFamily="2" charset="2"/>
              <a:buChar char="Ø"/>
            </a:pPr>
            <a:r>
              <a:rPr lang="en-US" dirty="0" smtClean="0"/>
              <a:t> The function of the CAG in India, is in a large measure, an inheritance from the colonial rule.</a:t>
            </a:r>
          </a:p>
          <a:p>
            <a:pPr>
              <a:buFont typeface="Wingdings" pitchFamily="2" charset="2"/>
              <a:buChar char="Ø"/>
            </a:pPr>
            <a:r>
              <a:rPr lang="en-US" dirty="0" smtClean="0"/>
              <a:t>  The CAG is today a primary cause of widespread and </a:t>
            </a:r>
            <a:r>
              <a:rPr lang="en-US" dirty="0" err="1" smtClean="0"/>
              <a:t>paralysing</a:t>
            </a:r>
            <a:r>
              <a:rPr lang="en-US" dirty="0" smtClean="0"/>
              <a:t> www.freeupscmaterials.org unwillingness to decide and to act. Auditing has a repressive and negative influence. </a:t>
            </a:r>
          </a:p>
          <a:p>
            <a:pPr>
              <a:buFont typeface="Wingdings" pitchFamily="2" charset="2"/>
              <a:buChar char="Ø"/>
            </a:pPr>
            <a:r>
              <a:rPr lang="en-US" dirty="0" smtClean="0"/>
              <a:t> The Parliament has a greatly exaggerated notion of the importance of auditing to Parliamentary responsibility, and so has failed to define the functions of the CAG as the Constitution contemplated it would do.</a:t>
            </a:r>
          </a:p>
          <a:p>
            <a:pPr>
              <a:buFont typeface="Wingdings" pitchFamily="2" charset="2"/>
              <a:buChar char="Ø"/>
            </a:pPr>
            <a:r>
              <a:rPr lang="en-US" dirty="0" smtClean="0"/>
              <a:t>  The CAG’s function is not really a very important one. Auditors do not know and cannot be expected to know very much about good administration; their prestige is highest with others who do not know much about administration.</a:t>
            </a:r>
          </a:p>
          <a:p>
            <a:pPr>
              <a:buFont typeface="Wingdings" pitchFamily="2" charset="2"/>
              <a:buChar char="Ø"/>
            </a:pPr>
            <a:r>
              <a:rPr lang="en-US" dirty="0" smtClean="0"/>
              <a:t> Auditors know what is auditing, which is not administration; it is a necessary, but a highly pedestrian function with a narrow perspective and a very limited usefulness.</a:t>
            </a:r>
          </a:p>
          <a:p>
            <a:pPr>
              <a:buFont typeface="Wingdings" pitchFamily="2" charset="2"/>
              <a:buChar char="Ø"/>
            </a:pPr>
            <a:r>
              <a:rPr lang="en-US" dirty="0" smtClean="0"/>
              <a:t>  A deputy secretary in the department knows more about the problems in his department than the CAG and his entire staff.</a:t>
            </a:r>
          </a:p>
          <a:p>
            <a:pPr>
              <a:buNone/>
            </a:pPr>
            <a:r>
              <a:rPr lang="en-US" dirty="0" smtClean="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14400"/>
            <a:ext cx="7467600" cy="4247317"/>
          </a:xfrm>
          <a:prstGeom prst="rect">
            <a:avLst/>
          </a:prstGeom>
        </p:spPr>
        <p:txBody>
          <a:bodyPr wrap="square">
            <a:spAutoFit/>
          </a:bodyPr>
          <a:lstStyle/>
          <a:p>
            <a:r>
              <a:rPr lang="en-US" b="1" dirty="0" smtClean="0"/>
              <a:t>Conclusion</a:t>
            </a:r>
            <a:r>
              <a:rPr lang="en-US" dirty="0" smtClean="0"/>
              <a:t>-   The Constitution of India visualizes the CAG to be Comptroller as well as Auditor General. However, in practice, the CAG is fulfilling the role of an Auditor-General only and not that of a Comptroller.  But we can not ignore CAG as it determine the future of India and its economy. It is CAG  who cautioned government regarding any financial difficulty, over expenditure  etc. it is guiding force of India economy.</a:t>
            </a:r>
          </a:p>
          <a:p>
            <a:endParaRPr lang="en-US" b="1" dirty="0" smtClean="0"/>
          </a:p>
          <a:p>
            <a:r>
              <a:rPr lang="en-US" b="1" dirty="0" smtClean="0"/>
              <a:t>--------------------------------------------------------------------------------------------------------</a:t>
            </a:r>
          </a:p>
          <a:p>
            <a:endParaRPr lang="en-US" b="1" dirty="0" smtClean="0"/>
          </a:p>
          <a:p>
            <a:endParaRPr lang="en-US" b="1" dirty="0" smtClean="0"/>
          </a:p>
          <a:p>
            <a:r>
              <a:rPr lang="en-US" b="1" dirty="0" smtClean="0"/>
              <a:t>References</a:t>
            </a:r>
            <a:r>
              <a:rPr lang="en-US" dirty="0" smtClean="0"/>
              <a:t> – </a:t>
            </a:r>
          </a:p>
          <a:p>
            <a:pPr lvl="0"/>
            <a:r>
              <a:rPr lang="en-US" dirty="0" err="1" smtClean="0"/>
              <a:t>Avasthi</a:t>
            </a:r>
            <a:r>
              <a:rPr lang="en-US" dirty="0" smtClean="0"/>
              <a:t> &amp; </a:t>
            </a:r>
            <a:r>
              <a:rPr lang="en-US" dirty="0" err="1" smtClean="0"/>
              <a:t>Maheswari</a:t>
            </a:r>
            <a:r>
              <a:rPr lang="en-US" dirty="0" smtClean="0"/>
              <a:t> , Public Administration, </a:t>
            </a:r>
            <a:r>
              <a:rPr lang="en-US" dirty="0" err="1" smtClean="0"/>
              <a:t>Laxmi</a:t>
            </a:r>
            <a:r>
              <a:rPr lang="en-US" dirty="0" smtClean="0"/>
              <a:t> </a:t>
            </a:r>
            <a:r>
              <a:rPr lang="en-US" dirty="0" err="1" smtClean="0"/>
              <a:t>Narain</a:t>
            </a:r>
            <a:r>
              <a:rPr lang="en-US" dirty="0" smtClean="0"/>
              <a:t> </a:t>
            </a:r>
            <a:r>
              <a:rPr lang="en-US" dirty="0" err="1" smtClean="0"/>
              <a:t>Agarwala</a:t>
            </a:r>
            <a:r>
              <a:rPr lang="en-US" dirty="0" smtClean="0"/>
              <a:t> Publishing Company,2016</a:t>
            </a:r>
          </a:p>
          <a:p>
            <a:pPr lvl="0"/>
            <a:r>
              <a:rPr lang="en-US" dirty="0" err="1" smtClean="0"/>
              <a:t>Laxminath</a:t>
            </a:r>
            <a:r>
              <a:rPr lang="en-US" dirty="0" smtClean="0"/>
              <a:t>, M. Indian Polity ( Fifth Edition), Mc Grew Hill education, 2017</a:t>
            </a:r>
          </a:p>
          <a:p>
            <a:pPr lvl="0"/>
            <a:r>
              <a:rPr lang="en-US" u="sng" dirty="0" smtClean="0">
                <a:hlinkClick r:id="rId2"/>
              </a:rPr>
              <a:t>https://cag.gov.in/cag-india</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1143</Words>
  <Application>Microsoft Office PowerPoint</Application>
  <PresentationFormat>On-screen Show (4:3)</PresentationFormat>
  <Paragraphs>63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CAG The Comptroller and Auditor General fourth sem. Hons Paper 403  </vt:lpstr>
      <vt:lpstr>The Comptroller and Auditor General of india </vt:lpstr>
      <vt:lpstr>Slide 3</vt:lpstr>
      <vt:lpstr>Powers and functions of CAG </vt:lpstr>
      <vt:lpstr>Slide 5</vt:lpstr>
      <vt:lpstr>Slide 6</vt:lpstr>
      <vt:lpstr>Slide 7</vt:lpstr>
      <vt:lpstr>Criticism </vt:lpstr>
      <vt:lpstr>Slide 9</vt:lpstr>
      <vt:lpstr>Symbol of Indian Audit and Accounts department</vt:lpstr>
      <vt:lpstr>The present Comptrolller and Auditor General</vt:lpstr>
      <vt:lpstr>       Thank you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CAG The Comptroller and Auditor General</dc:title>
  <dc:creator>USER</dc:creator>
  <cp:lastModifiedBy>HP</cp:lastModifiedBy>
  <cp:revision>7</cp:revision>
  <dcterms:created xsi:type="dcterms:W3CDTF">2006-08-16T00:00:00Z</dcterms:created>
  <dcterms:modified xsi:type="dcterms:W3CDTF">2019-05-04T06:54:16Z</dcterms:modified>
</cp:coreProperties>
</file>