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69" r:id="rId5"/>
    <p:sldId id="268" r:id="rId6"/>
    <p:sldId id="264" r:id="rId7"/>
    <p:sldId id="270" r:id="rId8"/>
    <p:sldId id="271" r:id="rId9"/>
    <p:sldId id="256" r:id="rId10"/>
    <p:sldId id="257" r:id="rId11"/>
    <p:sldId id="2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gle.com/imgres?imgurl=http%3A%2F%2Fwww.nybarpicturebook.com%2Fwp-content%2Fuploads%2F2017%2F06%2F077-Caveat-Emptor.jpg&amp;imgrefurl=http%3A%2F%2Fwww.nybarpicturebook.com%2Fcaveat-emptor%2F&amp;docid=fKQaOu7hjv4HgM&amp;tbnid=S32N8eaf0JTxhM%3A&amp;vet=10ahUKEwibzryQ8v7hAhUE73MBHbLnBrEQMwg-KAEwAQ..i&amp;w=3168&amp;h=2820&amp;bih=617&amp;biw=699&amp;q=Image%20of%20caveat%20emptor&amp;ved=0ahUKEwibzryQ8v7hAhUE73MBHbLnBrEQMwg-KAEwAQ&amp;iact=mrc&amp;uact=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FC98B6-1A22-48EF-AB03-CF4C4031AF65}"/>
              </a:ext>
            </a:extLst>
          </p:cNvPr>
          <p:cNvPicPr>
            <a:picLocks noChangeAspect="1"/>
          </p:cNvPicPr>
          <p:nvPr/>
        </p:nvPicPr>
        <p:blipFill>
          <a:blip r:embed="rId2"/>
          <a:stretch>
            <a:fillRect/>
          </a:stretch>
        </p:blipFill>
        <p:spPr>
          <a:xfrm>
            <a:off x="228600" y="138545"/>
            <a:ext cx="8534400" cy="646545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Autofit/>
          </a:bodyPr>
          <a:lstStyle/>
          <a:p>
            <a:pPr marL="0" indent="0" algn="just">
              <a:buNone/>
            </a:pPr>
            <a:r>
              <a:rPr lang="en-US" sz="2000" b="1" dirty="0"/>
              <a:t>3. Merchantable Quality: </a:t>
            </a:r>
          </a:p>
          <a:p>
            <a:pPr marL="0" indent="0" algn="just">
              <a:buNone/>
            </a:pPr>
            <a:r>
              <a:rPr lang="en-US" sz="2000" dirty="0"/>
              <a:t>When the goods are </a:t>
            </a:r>
            <a:r>
              <a:rPr lang="en-US" sz="2000" dirty="0">
                <a:highlight>
                  <a:srgbClr val="00FFFF"/>
                </a:highlight>
              </a:rPr>
              <a:t>sold by description</a:t>
            </a:r>
            <a:r>
              <a:rPr lang="en-US" sz="2000" dirty="0"/>
              <a:t>, then it is implied condition that the goods shall be merchantable and the goods shall be according to description. If the buyer has examined the goods, the seller will be liable for latent defects.</a:t>
            </a:r>
          </a:p>
          <a:p>
            <a:pPr marL="0" indent="0" algn="just">
              <a:buNone/>
            </a:pPr>
            <a:r>
              <a:rPr lang="en-US" sz="2000" b="1" dirty="0"/>
              <a:t>4. Usage of trade: </a:t>
            </a:r>
          </a:p>
          <a:p>
            <a:pPr marL="0" indent="0" algn="just">
              <a:buNone/>
            </a:pPr>
            <a:r>
              <a:rPr lang="en-US" sz="2000" dirty="0"/>
              <a:t>An implied condition as to quality or fitness for a particular purpose may be annexed by the </a:t>
            </a:r>
            <a:r>
              <a:rPr lang="en-US" sz="2000" dirty="0">
                <a:highlight>
                  <a:srgbClr val="00FFFF"/>
                </a:highlight>
              </a:rPr>
              <a:t>usage</a:t>
            </a:r>
            <a:r>
              <a:rPr lang="en-US" sz="2000" dirty="0"/>
              <a:t> of trade.</a:t>
            </a:r>
          </a:p>
          <a:p>
            <a:pPr marL="0" indent="0" algn="just">
              <a:buNone/>
            </a:pPr>
            <a:r>
              <a:rPr lang="en-US" sz="2000" b="1" dirty="0"/>
              <a:t>5. Consent by fraud:</a:t>
            </a:r>
          </a:p>
          <a:p>
            <a:pPr marL="0" indent="0" algn="just">
              <a:buNone/>
            </a:pPr>
            <a:r>
              <a:rPr lang="en-US" sz="2000" dirty="0"/>
              <a:t>Where the </a:t>
            </a:r>
            <a:r>
              <a:rPr lang="en-US" sz="2000" dirty="0">
                <a:highlight>
                  <a:srgbClr val="00FFFF"/>
                </a:highlight>
              </a:rPr>
              <a:t>consent</a:t>
            </a:r>
            <a:r>
              <a:rPr lang="en-US" sz="2000" dirty="0"/>
              <a:t> of the buyer, in a contract of sale, is obtained by the seller by </a:t>
            </a:r>
            <a:r>
              <a:rPr lang="en-US" sz="2000" dirty="0">
                <a:highlight>
                  <a:srgbClr val="00FFFF"/>
                </a:highlight>
              </a:rPr>
              <a:t>fraud</a:t>
            </a:r>
            <a:r>
              <a:rPr lang="en-US" sz="2000" dirty="0"/>
              <a:t> or where the seller knowingly </a:t>
            </a:r>
            <a:r>
              <a:rPr lang="en-US" sz="2000" dirty="0">
                <a:highlight>
                  <a:srgbClr val="00FFFF"/>
                </a:highlight>
              </a:rPr>
              <a:t>conceals</a:t>
            </a:r>
            <a:r>
              <a:rPr lang="en-US" sz="2000" dirty="0"/>
              <a:t> a </a:t>
            </a:r>
            <a:r>
              <a:rPr lang="en-US" sz="2000" dirty="0">
                <a:highlight>
                  <a:srgbClr val="00FFFF"/>
                </a:highlight>
              </a:rPr>
              <a:t>defect</a:t>
            </a:r>
            <a:r>
              <a:rPr lang="en-US" sz="2000" dirty="0"/>
              <a:t> which could not be discovered on a reasonable examination. In such a case the doctrine of caveat emptor does not apply.</a:t>
            </a:r>
          </a:p>
          <a:p>
            <a:pPr algn="just">
              <a:buNone/>
            </a:pPr>
            <a:r>
              <a:rPr lang="en-US" sz="2000" b="1" dirty="0"/>
              <a:t>6. Eatable goods:</a:t>
            </a:r>
          </a:p>
          <a:p>
            <a:pPr marL="0" indent="0" algn="just">
              <a:buNone/>
            </a:pPr>
            <a:r>
              <a:rPr lang="en-US" sz="2000" dirty="0"/>
              <a:t>In case of eatables and provisions in addition to the implied condition of merchantability, there is an implied condition that the goods shall be wholesome.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ar: 5 Points 3">
            <a:extLst>
              <a:ext uri="{FF2B5EF4-FFF2-40B4-BE49-F238E27FC236}">
                <a16:creationId xmlns:a16="http://schemas.microsoft.com/office/drawing/2014/main" id="{0823CCE7-0873-44B3-9934-088D56421116}"/>
              </a:ext>
            </a:extLst>
          </p:cNvPr>
          <p:cNvSpPr/>
          <p:nvPr/>
        </p:nvSpPr>
        <p:spPr>
          <a:xfrm>
            <a:off x="1066800" y="838200"/>
            <a:ext cx="7086600" cy="2590800"/>
          </a:xfrm>
          <a:prstGeom prst="star5">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THANK YOU</a:t>
            </a:r>
            <a:endParaRPr lang="en-US" b="1" dirty="0"/>
          </a:p>
        </p:txBody>
      </p:sp>
      <p:sp>
        <p:nvSpPr>
          <p:cNvPr id="5" name="Rectangle 4">
            <a:extLst>
              <a:ext uri="{FF2B5EF4-FFF2-40B4-BE49-F238E27FC236}">
                <a16:creationId xmlns:a16="http://schemas.microsoft.com/office/drawing/2014/main" id="{C9B1E05F-A458-4E1E-8F51-F835BF9A6D44}"/>
              </a:ext>
            </a:extLst>
          </p:cNvPr>
          <p:cNvSpPr/>
          <p:nvPr/>
        </p:nvSpPr>
        <p:spPr>
          <a:xfrm>
            <a:off x="228600" y="3276600"/>
            <a:ext cx="8686800" cy="2819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FF0000"/>
                </a:solidFill>
              </a:rPr>
              <a:t>NB: The age-old rule of CAVEAT EMPTOR “buyer beware” was the slogan about three decades ago which has been changed to CAVEAT VENDITOR “seller beware” with the induction of the Consumer Protection Act, 1986 in the Indian Legal System. </a:t>
            </a:r>
          </a:p>
        </p:txBody>
      </p:sp>
    </p:spTree>
    <p:extLst>
      <p:ext uri="{BB962C8B-B14F-4D97-AF65-F5344CB8AC3E}">
        <p14:creationId xmlns:p14="http://schemas.microsoft.com/office/powerpoint/2010/main" val="3311708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tar: 5 Points 1">
            <a:extLst>
              <a:ext uri="{FF2B5EF4-FFF2-40B4-BE49-F238E27FC236}">
                <a16:creationId xmlns:a16="http://schemas.microsoft.com/office/drawing/2014/main" id="{1B60E5A3-E40A-4577-AC4C-17858C2BDD1E}"/>
              </a:ext>
            </a:extLst>
          </p:cNvPr>
          <p:cNvSpPr/>
          <p:nvPr/>
        </p:nvSpPr>
        <p:spPr>
          <a:xfrm>
            <a:off x="1676400" y="3455437"/>
            <a:ext cx="5562600" cy="1676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A8A8E4B2-C6B8-415E-B9AF-7A167EF5DEED}"/>
              </a:ext>
            </a:extLst>
          </p:cNvPr>
          <p:cNvSpPr>
            <a:spLocks noGrp="1"/>
          </p:cNvSpPr>
          <p:nvPr>
            <p:ph type="title"/>
          </p:nvPr>
        </p:nvSpPr>
        <p:spPr>
          <a:xfrm>
            <a:off x="457200" y="274638"/>
            <a:ext cx="8229600" cy="5821362"/>
          </a:xfrm>
        </p:spPr>
        <p:txBody>
          <a:bodyPr>
            <a:normAutofit fontScale="90000"/>
          </a:bodyPr>
          <a:lstStyle/>
          <a:p>
            <a:r>
              <a:rPr lang="en-US" sz="8000" dirty="0">
                <a:latin typeface="Algerian" panose="04020705040A02060702" pitchFamily="82" charset="0"/>
              </a:rPr>
              <a:t>Doctrine </a:t>
            </a:r>
            <a:br>
              <a:rPr lang="en-US" sz="8000" dirty="0">
                <a:latin typeface="Algerian" panose="04020705040A02060702" pitchFamily="82" charset="0"/>
              </a:rPr>
            </a:br>
            <a:r>
              <a:rPr lang="en-US" sz="8000" dirty="0">
                <a:latin typeface="Algerian" panose="04020705040A02060702" pitchFamily="82" charset="0"/>
              </a:rPr>
              <a:t>of </a:t>
            </a:r>
            <a:br>
              <a:rPr lang="en-US" sz="8000" dirty="0">
                <a:latin typeface="Algerian" panose="04020705040A02060702" pitchFamily="82" charset="0"/>
              </a:rPr>
            </a:br>
            <a:r>
              <a:rPr lang="en-US" sz="8000" dirty="0">
                <a:latin typeface="Algerian" panose="04020705040A02060702" pitchFamily="82" charset="0"/>
              </a:rPr>
              <a:t>“CAVEAT EMPTOR”</a:t>
            </a:r>
            <a:br>
              <a:rPr lang="en-US" sz="8000" dirty="0">
                <a:latin typeface="Algerian" panose="04020705040A02060702" pitchFamily="82" charset="0"/>
              </a:rPr>
            </a:br>
            <a:r>
              <a:rPr lang="en-US" sz="1600" dirty="0">
                <a:latin typeface="Algerian" panose="04020705040A02060702" pitchFamily="82" charset="0"/>
              </a:rPr>
              <a:t>Prepared by:</a:t>
            </a:r>
            <a:br>
              <a:rPr lang="en-US" sz="1600" dirty="0">
                <a:latin typeface="Algerian" panose="04020705040A02060702" pitchFamily="82" charset="0"/>
              </a:rPr>
            </a:br>
            <a:r>
              <a:rPr lang="en-US" sz="1600" dirty="0">
                <a:latin typeface="Algerian" panose="04020705040A02060702" pitchFamily="82" charset="0"/>
              </a:rPr>
              <a:t>Dr. J.Bordoloi,</a:t>
            </a:r>
            <a:br>
              <a:rPr lang="en-US" sz="1600" dirty="0">
                <a:latin typeface="Algerian" panose="04020705040A02060702" pitchFamily="82" charset="0"/>
              </a:rPr>
            </a:br>
            <a:r>
              <a:rPr lang="en-US" sz="1600" dirty="0">
                <a:latin typeface="Algerian" panose="04020705040A02060702" pitchFamily="82" charset="0"/>
              </a:rPr>
              <a:t>associate professor &amp; head,</a:t>
            </a:r>
            <a:br>
              <a:rPr lang="en-US" sz="1600" dirty="0">
                <a:latin typeface="Algerian" panose="04020705040A02060702" pitchFamily="82" charset="0"/>
              </a:rPr>
            </a:br>
            <a:r>
              <a:rPr lang="en-US" sz="1600" dirty="0">
                <a:latin typeface="Algerian" panose="04020705040A02060702" pitchFamily="82" charset="0"/>
              </a:rPr>
              <a:t>department of commerce,</a:t>
            </a:r>
            <a:br>
              <a:rPr lang="en-US" sz="1600" dirty="0">
                <a:latin typeface="Algerian" panose="04020705040A02060702" pitchFamily="82" charset="0"/>
              </a:rPr>
            </a:br>
            <a:r>
              <a:rPr lang="en-US" sz="1600" dirty="0">
                <a:latin typeface="Algerian" panose="04020705040A02060702" pitchFamily="82" charset="0"/>
              </a:rPr>
              <a:t>Haflong govt. college</a:t>
            </a:r>
            <a:br>
              <a:rPr lang="en-US" sz="8000" dirty="0">
                <a:latin typeface="Algerian" panose="04020705040A02060702" pitchFamily="82" charset="0"/>
              </a:rPr>
            </a:br>
            <a:endParaRPr lang="en-US" sz="8000" dirty="0">
              <a:solidFill>
                <a:srgbClr val="FF0000"/>
              </a:solidFill>
              <a:latin typeface="Algerian" panose="04020705040A02060702" pitchFamily="82" charset="0"/>
            </a:endParaRPr>
          </a:p>
        </p:txBody>
      </p:sp>
    </p:spTree>
    <p:extLst>
      <p:ext uri="{BB962C8B-B14F-4D97-AF65-F5344CB8AC3E}">
        <p14:creationId xmlns:p14="http://schemas.microsoft.com/office/powerpoint/2010/main" val="4170146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 result for Image of caveat emptor">
            <a:hlinkClick r:id="rId2"/>
            <a:extLst>
              <a:ext uri="{FF2B5EF4-FFF2-40B4-BE49-F238E27FC236}">
                <a16:creationId xmlns:a16="http://schemas.microsoft.com/office/drawing/2014/main" id="{93076399-64BB-4294-9BA5-8DBFA6A48AF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53662"/>
            <a:ext cx="8153399" cy="6583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082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0AA04F3-BB5E-40E0-AD1D-14B06A4253F0}"/>
              </a:ext>
            </a:extLst>
          </p:cNvPr>
          <p:cNvSpPr/>
          <p:nvPr/>
        </p:nvSpPr>
        <p:spPr>
          <a:xfrm>
            <a:off x="457200" y="533400"/>
            <a:ext cx="8382000" cy="5262979"/>
          </a:xfrm>
          <a:prstGeom prst="rect">
            <a:avLst/>
          </a:prstGeom>
        </p:spPr>
        <p:txBody>
          <a:bodyPr wrap="square">
            <a:spAutoFit/>
          </a:bodyPr>
          <a:lstStyle/>
          <a:p>
            <a:pPr algn="just"/>
            <a:r>
              <a:rPr lang="en-US" sz="2800" u="sng" dirty="0"/>
              <a:t>Meaning: </a:t>
            </a:r>
          </a:p>
          <a:p>
            <a:pPr marL="571500" indent="-571500" algn="just">
              <a:buFont typeface="Arial" panose="020B0604020202020204" pitchFamily="34" charset="0"/>
              <a:buChar char="•"/>
            </a:pPr>
            <a:r>
              <a:rPr lang="en-US" sz="2800" dirty="0"/>
              <a:t>Caveat emptor (/ˈ</a:t>
            </a:r>
            <a:r>
              <a:rPr lang="en-US" sz="2800" dirty="0" err="1"/>
              <a:t>ɛmptɔːr</a:t>
            </a:r>
            <a:r>
              <a:rPr lang="en-US" sz="2800" dirty="0"/>
              <a:t>/; from caveat, "may he beware", a subjunctive form of </a:t>
            </a:r>
            <a:r>
              <a:rPr lang="en-US" sz="2800" dirty="0" err="1"/>
              <a:t>cavēre</a:t>
            </a:r>
            <a:r>
              <a:rPr lang="en-US" sz="2800" dirty="0"/>
              <a:t>, "to beware" + </a:t>
            </a:r>
            <a:r>
              <a:rPr lang="en-US" sz="2800" dirty="0" err="1"/>
              <a:t>ēmptor</a:t>
            </a:r>
            <a:r>
              <a:rPr lang="en-US" sz="2800" dirty="0"/>
              <a:t>, "buyer") is Latin for "Let the buyer beware". Generally, caveat emptor is the contract law principle that controls the sale of real property after the date of closing, but may also apply to sales of other goods.</a:t>
            </a:r>
          </a:p>
          <a:p>
            <a:pPr marL="571500" indent="-571500" algn="just">
              <a:buFont typeface="Arial" panose="020B0604020202020204" pitchFamily="34" charset="0"/>
              <a:buChar char="•"/>
            </a:pPr>
            <a:r>
              <a:rPr lang="en-US" sz="2800" dirty="0">
                <a:highlight>
                  <a:srgbClr val="00FFFF"/>
                </a:highlight>
              </a:rPr>
              <a:t>Caveat Emptor</a:t>
            </a:r>
            <a:r>
              <a:rPr lang="en-US" sz="2800" dirty="0"/>
              <a:t> is a fundamental principle governing the law of sale of goods which means </a:t>
            </a:r>
            <a:r>
              <a:rPr lang="en-US" sz="2800" dirty="0">
                <a:highlight>
                  <a:srgbClr val="00FFFF"/>
                </a:highlight>
              </a:rPr>
              <a:t>“Let the buyer beware”. </a:t>
            </a:r>
          </a:p>
          <a:p>
            <a:pPr marL="571500" indent="-571500" algn="just">
              <a:buFont typeface="Arial" panose="020B0604020202020204" pitchFamily="34" charset="0"/>
              <a:buChar char="•"/>
            </a:pPr>
            <a:endParaRPr lang="en-US" sz="2800" dirty="0"/>
          </a:p>
        </p:txBody>
      </p:sp>
    </p:spTree>
    <p:extLst>
      <p:ext uri="{BB962C8B-B14F-4D97-AF65-F5344CB8AC3E}">
        <p14:creationId xmlns:p14="http://schemas.microsoft.com/office/powerpoint/2010/main" val="4265314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229F79-64CE-4EDE-A98B-05F09470B2B1}"/>
              </a:ext>
            </a:extLst>
          </p:cNvPr>
          <p:cNvPicPr>
            <a:picLocks noChangeAspect="1"/>
          </p:cNvPicPr>
          <p:nvPr/>
        </p:nvPicPr>
        <p:blipFill>
          <a:blip r:embed="rId2"/>
          <a:stretch>
            <a:fillRect/>
          </a:stretch>
        </p:blipFill>
        <p:spPr>
          <a:xfrm>
            <a:off x="381000" y="121062"/>
            <a:ext cx="8153400" cy="6355938"/>
          </a:xfrm>
          <a:prstGeom prst="rect">
            <a:avLst/>
          </a:prstGeom>
        </p:spPr>
      </p:pic>
    </p:spTree>
    <p:extLst>
      <p:ext uri="{BB962C8B-B14F-4D97-AF65-F5344CB8AC3E}">
        <p14:creationId xmlns:p14="http://schemas.microsoft.com/office/powerpoint/2010/main" val="2896263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endParaRPr lang="en-US" dirty="0"/>
          </a:p>
          <a:p>
            <a:pPr algn="just"/>
            <a:r>
              <a:rPr lang="en-US" dirty="0"/>
              <a:t>Ordinarily, a </a:t>
            </a:r>
            <a:r>
              <a:rPr lang="en-US" dirty="0">
                <a:highlight>
                  <a:srgbClr val="00FFFF"/>
                </a:highlight>
              </a:rPr>
              <a:t>buyer buys goods on his own risk</a:t>
            </a:r>
            <a:r>
              <a:rPr lang="en-US" dirty="0"/>
              <a:t> that is, if the goods turn out to be or of low quality or it is not fit for the specific purpose, then the </a:t>
            </a:r>
            <a:r>
              <a:rPr lang="en-US" dirty="0">
                <a:highlight>
                  <a:srgbClr val="00FFFF"/>
                </a:highlight>
              </a:rPr>
              <a:t>seller cannot be held responsible</a:t>
            </a:r>
            <a:r>
              <a:rPr lang="en-US" dirty="0"/>
              <a:t>.</a:t>
            </a:r>
          </a:p>
          <a:p>
            <a:pPr algn="just"/>
            <a:r>
              <a:rPr lang="en-US" dirty="0"/>
              <a:t>According to the doctrine of ‘Caveat Emptor’ the </a:t>
            </a:r>
            <a:r>
              <a:rPr lang="en-US" dirty="0">
                <a:highlight>
                  <a:srgbClr val="00FFFF"/>
                </a:highlight>
              </a:rPr>
              <a:t>buyer should be aware</a:t>
            </a:r>
            <a:r>
              <a:rPr lang="en-US" dirty="0"/>
              <a:t> at the time of buying the goods, because a </a:t>
            </a:r>
            <a:r>
              <a:rPr lang="en-US" dirty="0">
                <a:highlight>
                  <a:srgbClr val="00FFFF"/>
                </a:highlight>
              </a:rPr>
              <a:t>seller never points out the defects</a:t>
            </a:r>
            <a:r>
              <a:rPr lang="en-US" dirty="0"/>
              <a:t> of the goods being sold by him.</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DB55F6-F35E-4D47-9EA7-89742B8E3F07}"/>
              </a:ext>
            </a:extLst>
          </p:cNvPr>
          <p:cNvSpPr>
            <a:spLocks noGrp="1"/>
          </p:cNvSpPr>
          <p:nvPr>
            <p:ph idx="1"/>
          </p:nvPr>
        </p:nvSpPr>
        <p:spPr>
          <a:xfrm>
            <a:off x="457200" y="533400"/>
            <a:ext cx="8229600" cy="5592763"/>
          </a:xfrm>
        </p:spPr>
        <p:txBody>
          <a:bodyPr>
            <a:normAutofit lnSpcReduction="10000"/>
          </a:bodyPr>
          <a:lstStyle/>
          <a:p>
            <a:pPr algn="just"/>
            <a:r>
              <a:rPr lang="en-US" dirty="0"/>
              <a:t>It is </a:t>
            </a:r>
            <a:r>
              <a:rPr lang="en-US" dirty="0">
                <a:highlight>
                  <a:srgbClr val="00FFFF"/>
                </a:highlight>
              </a:rPr>
              <a:t>no part of the seller’s duty</a:t>
            </a:r>
            <a:r>
              <a:rPr lang="en-US" dirty="0"/>
              <a:t> in a contract of sale of goods to give the buyer an article suitable for some particular purpose, (or) of particular quantity, </a:t>
            </a:r>
            <a:r>
              <a:rPr lang="en-US" dirty="0">
                <a:highlight>
                  <a:srgbClr val="00FFFF"/>
                </a:highlight>
              </a:rPr>
              <a:t>unless</a:t>
            </a:r>
            <a:r>
              <a:rPr lang="en-US" dirty="0"/>
              <a:t> the quantity, fitness etc. is made an </a:t>
            </a:r>
            <a:r>
              <a:rPr lang="en-US" dirty="0">
                <a:highlight>
                  <a:srgbClr val="00FFFF"/>
                </a:highlight>
              </a:rPr>
              <a:t>express terms of the contract</a:t>
            </a:r>
            <a:r>
              <a:rPr lang="en-US" dirty="0"/>
              <a:t>. </a:t>
            </a:r>
          </a:p>
          <a:p>
            <a:pPr algn="just"/>
            <a:r>
              <a:rPr lang="en-US" dirty="0"/>
              <a:t>The person who buys goods must keep his eye open, his mind active and should be conscious while buying the goods. If he makes a </a:t>
            </a:r>
            <a:r>
              <a:rPr lang="en-US" dirty="0">
                <a:highlight>
                  <a:srgbClr val="00FFFF"/>
                </a:highlight>
              </a:rPr>
              <a:t>bad choice,</a:t>
            </a:r>
            <a:r>
              <a:rPr lang="en-US" dirty="0"/>
              <a:t> he </a:t>
            </a:r>
            <a:r>
              <a:rPr lang="en-US" dirty="0">
                <a:highlight>
                  <a:srgbClr val="00FFFF"/>
                </a:highlight>
              </a:rPr>
              <a:t>must suffer</a:t>
            </a:r>
            <a:r>
              <a:rPr lang="en-US" dirty="0"/>
              <a:t> the consequences of lack of skill and judgment in the absence of any misrepresentation (or) guarantee by the seller.</a:t>
            </a:r>
          </a:p>
        </p:txBody>
      </p:sp>
    </p:spTree>
    <p:extLst>
      <p:ext uri="{BB962C8B-B14F-4D97-AF65-F5344CB8AC3E}">
        <p14:creationId xmlns:p14="http://schemas.microsoft.com/office/powerpoint/2010/main" val="2375705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82BB98-CB24-4B4F-A469-77B1C65BD0F1}"/>
              </a:ext>
            </a:extLst>
          </p:cNvPr>
          <p:cNvSpPr>
            <a:spLocks noGrp="1"/>
          </p:cNvSpPr>
          <p:nvPr>
            <p:ph idx="1"/>
          </p:nvPr>
        </p:nvSpPr>
        <p:spPr>
          <a:xfrm>
            <a:off x="457200" y="457200"/>
            <a:ext cx="8229600" cy="5668963"/>
          </a:xfrm>
        </p:spPr>
        <p:txBody>
          <a:bodyPr>
            <a:normAutofit fontScale="85000" lnSpcReduction="10000"/>
          </a:bodyPr>
          <a:lstStyle/>
          <a:p>
            <a:pPr marL="0" indent="0" algn="just">
              <a:buNone/>
            </a:pPr>
            <a:r>
              <a:rPr lang="en-US" dirty="0"/>
              <a:t>NEED OF CAVEAT EMPTOR:</a:t>
            </a:r>
          </a:p>
          <a:p>
            <a:pPr algn="just"/>
            <a:r>
              <a:rPr lang="en-US" dirty="0"/>
              <a:t>The phrase caveat emptor and its use as a disclaimer of warranties arise from the fact that </a:t>
            </a:r>
            <a:r>
              <a:rPr lang="en-US" dirty="0">
                <a:highlight>
                  <a:srgbClr val="00FFFF"/>
                </a:highlight>
              </a:rPr>
              <a:t>buyers</a:t>
            </a:r>
            <a:r>
              <a:rPr lang="en-US" dirty="0"/>
              <a:t> typically have </a:t>
            </a:r>
            <a:r>
              <a:rPr lang="en-US" dirty="0">
                <a:highlight>
                  <a:srgbClr val="00FFFF"/>
                </a:highlight>
              </a:rPr>
              <a:t>less information</a:t>
            </a:r>
            <a:r>
              <a:rPr lang="en-US" dirty="0"/>
              <a:t> than the seller about the good or service they are purchasing. </a:t>
            </a:r>
          </a:p>
          <a:p>
            <a:pPr algn="just"/>
            <a:r>
              <a:rPr lang="en-US" dirty="0"/>
              <a:t>This quality of the situation is known as </a:t>
            </a:r>
            <a:r>
              <a:rPr lang="en-US" dirty="0">
                <a:highlight>
                  <a:srgbClr val="00FFFF"/>
                </a:highlight>
              </a:rPr>
              <a:t>'information asymmetry'</a:t>
            </a:r>
            <a:r>
              <a:rPr lang="en-US" dirty="0"/>
              <a:t>. Defects in the good or service may be hidden from the buyer, and only known to the seller.</a:t>
            </a:r>
          </a:p>
          <a:p>
            <a:pPr algn="just"/>
            <a:r>
              <a:rPr lang="en-US" dirty="0"/>
              <a:t>A common way that information asymmetry between seller and buyer has been addressed is through a legally binding </a:t>
            </a:r>
            <a:r>
              <a:rPr lang="en-US" dirty="0">
                <a:highlight>
                  <a:srgbClr val="00FFFF"/>
                </a:highlight>
              </a:rPr>
              <a:t>warranty</a:t>
            </a:r>
            <a:r>
              <a:rPr lang="en-US" dirty="0"/>
              <a:t>, such as a guarantee of satisfaction. </a:t>
            </a:r>
          </a:p>
          <a:p>
            <a:pPr algn="just"/>
            <a:r>
              <a:rPr lang="en-US" dirty="0"/>
              <a:t>But </a:t>
            </a:r>
            <a:r>
              <a:rPr lang="en-US" dirty="0">
                <a:highlight>
                  <a:srgbClr val="00FFFF"/>
                </a:highlight>
              </a:rPr>
              <a:t>without</a:t>
            </a:r>
            <a:r>
              <a:rPr lang="en-US" dirty="0"/>
              <a:t> such a </a:t>
            </a:r>
            <a:r>
              <a:rPr lang="en-US" dirty="0">
                <a:highlight>
                  <a:srgbClr val="00FFFF"/>
                </a:highlight>
              </a:rPr>
              <a:t>safeguard</a:t>
            </a:r>
            <a:r>
              <a:rPr lang="en-US" dirty="0"/>
              <a:t> in place the ancient rule applies, and the buyer should </a:t>
            </a:r>
            <a:r>
              <a:rPr lang="en-US" dirty="0">
                <a:highlight>
                  <a:srgbClr val="00FFFF"/>
                </a:highlight>
              </a:rPr>
              <a:t>beware</a:t>
            </a:r>
            <a:r>
              <a:rPr lang="en-US" dirty="0"/>
              <a:t>.</a:t>
            </a:r>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2257653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8600"/>
            <a:ext cx="8305800" cy="6172200"/>
          </a:xfrm>
        </p:spPr>
        <p:txBody>
          <a:bodyPr>
            <a:normAutofit fontScale="70000" lnSpcReduction="20000"/>
          </a:bodyPr>
          <a:lstStyle/>
          <a:p>
            <a:pPr algn="just"/>
            <a:r>
              <a:rPr lang="en-US" b="1" u="sng" dirty="0">
                <a:solidFill>
                  <a:schemeClr val="tx1"/>
                </a:solidFill>
              </a:rPr>
              <a:t>Exceptions to principle of Caveat Emptor:</a:t>
            </a:r>
          </a:p>
          <a:p>
            <a:pPr algn="just"/>
            <a:r>
              <a:rPr lang="en-US" dirty="0">
                <a:solidFill>
                  <a:schemeClr val="tx1"/>
                </a:solidFill>
              </a:rPr>
              <a:t>If this doctrine is strictly followed, then the buyers will have to face difficulties, because </a:t>
            </a:r>
            <a:r>
              <a:rPr lang="en-US" dirty="0">
                <a:solidFill>
                  <a:schemeClr val="tx1"/>
                </a:solidFill>
                <a:highlight>
                  <a:srgbClr val="00FFFF"/>
                </a:highlight>
              </a:rPr>
              <a:t>every buyer is not as clever</a:t>
            </a:r>
            <a:r>
              <a:rPr lang="en-US" dirty="0">
                <a:solidFill>
                  <a:schemeClr val="tx1"/>
                </a:solidFill>
              </a:rPr>
              <a:t> as to enquire into the quality or fitness of the goods. </a:t>
            </a:r>
          </a:p>
          <a:p>
            <a:pPr algn="just"/>
            <a:r>
              <a:rPr lang="en-US" dirty="0">
                <a:solidFill>
                  <a:schemeClr val="tx1"/>
                </a:solidFill>
              </a:rPr>
              <a:t>There are certain </a:t>
            </a:r>
            <a:r>
              <a:rPr lang="en-US" dirty="0">
                <a:solidFill>
                  <a:schemeClr val="tx1"/>
                </a:solidFill>
                <a:highlight>
                  <a:srgbClr val="00FFFF"/>
                </a:highlight>
              </a:rPr>
              <a:t>exceptions</a:t>
            </a:r>
            <a:r>
              <a:rPr lang="en-US" dirty="0">
                <a:solidFill>
                  <a:schemeClr val="tx1"/>
                </a:solidFill>
              </a:rPr>
              <a:t> to The doctrine of Caveat Emptor to </a:t>
            </a:r>
            <a:r>
              <a:rPr lang="en-US" dirty="0">
                <a:solidFill>
                  <a:schemeClr val="tx1"/>
                </a:solidFill>
                <a:highlight>
                  <a:srgbClr val="00FFFF"/>
                </a:highlight>
              </a:rPr>
              <a:t>protect</a:t>
            </a:r>
            <a:r>
              <a:rPr lang="en-US" dirty="0">
                <a:solidFill>
                  <a:schemeClr val="tx1"/>
                </a:solidFill>
              </a:rPr>
              <a:t> such </a:t>
            </a:r>
            <a:r>
              <a:rPr lang="en-US" dirty="0">
                <a:solidFill>
                  <a:schemeClr val="tx1"/>
                </a:solidFill>
                <a:highlight>
                  <a:srgbClr val="00FFFF"/>
                </a:highlight>
              </a:rPr>
              <a:t>buyers</a:t>
            </a:r>
            <a:r>
              <a:rPr lang="en-US" dirty="0">
                <a:solidFill>
                  <a:schemeClr val="tx1"/>
                </a:solidFill>
              </a:rPr>
              <a:t> which are follows:</a:t>
            </a:r>
          </a:p>
          <a:p>
            <a:pPr algn="just">
              <a:buAutoNum type="arabicPeriod"/>
            </a:pPr>
            <a:r>
              <a:rPr lang="en-US" b="1" dirty="0">
                <a:solidFill>
                  <a:schemeClr val="tx1"/>
                </a:solidFill>
              </a:rPr>
              <a:t>Fitness for buyer’s purpose: </a:t>
            </a:r>
          </a:p>
          <a:p>
            <a:pPr algn="just"/>
            <a:r>
              <a:rPr lang="en-US" dirty="0">
                <a:solidFill>
                  <a:schemeClr val="tx1"/>
                </a:solidFill>
              </a:rPr>
              <a:t>When the buyer </a:t>
            </a:r>
            <a:r>
              <a:rPr lang="en-US" dirty="0">
                <a:solidFill>
                  <a:schemeClr val="tx1"/>
                </a:solidFill>
                <a:highlight>
                  <a:srgbClr val="00FFFF"/>
                </a:highlight>
              </a:rPr>
              <a:t>clearly states</a:t>
            </a:r>
            <a:r>
              <a:rPr lang="en-US" dirty="0">
                <a:solidFill>
                  <a:schemeClr val="tx1"/>
                </a:solidFill>
              </a:rPr>
              <a:t> the purpose of purchasing the goods to the seller and he depends on the knowledge and expertise of the seller, then it is an implied condition that the sold goods shall be fit for the purpose. </a:t>
            </a:r>
          </a:p>
          <a:p>
            <a:pPr algn="just"/>
            <a:r>
              <a:rPr lang="en-US" dirty="0">
                <a:solidFill>
                  <a:schemeClr val="tx1"/>
                </a:solidFill>
              </a:rPr>
              <a:t>Thus when the buyer makes, the purpose of purchasing the goods, known to the seller, this doctrine does not apply.</a:t>
            </a:r>
          </a:p>
          <a:p>
            <a:pPr algn="just"/>
            <a:endParaRPr lang="en-US" dirty="0">
              <a:solidFill>
                <a:schemeClr val="tx1"/>
              </a:solidFill>
            </a:endParaRPr>
          </a:p>
          <a:p>
            <a:pPr algn="just"/>
            <a:r>
              <a:rPr lang="en-US" b="1" dirty="0">
                <a:solidFill>
                  <a:schemeClr val="tx1"/>
                </a:solidFill>
              </a:rPr>
              <a:t>2. Sale under a patent or trade name:</a:t>
            </a:r>
          </a:p>
          <a:p>
            <a:pPr algn="just"/>
            <a:r>
              <a:rPr lang="en-US" dirty="0">
                <a:solidFill>
                  <a:schemeClr val="tx1"/>
                </a:solidFill>
              </a:rPr>
              <a:t>When the goods are purchased </a:t>
            </a:r>
            <a:r>
              <a:rPr lang="en-US" dirty="0">
                <a:solidFill>
                  <a:schemeClr val="tx1"/>
                </a:solidFill>
                <a:highlight>
                  <a:srgbClr val="00FFFF"/>
                </a:highlight>
              </a:rPr>
              <a:t>under a trade or patent name</a:t>
            </a:r>
            <a:r>
              <a:rPr lang="en-US" dirty="0">
                <a:solidFill>
                  <a:schemeClr val="tx1"/>
                </a:solidFill>
              </a:rPr>
              <a:t>, there is implied condition regarding the fitness of the goods for a specific purpose.</a:t>
            </a:r>
          </a:p>
          <a:p>
            <a:pPr algn="just"/>
            <a:endParaRPr lang="en-US"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778</Words>
  <Application>Microsoft Office PowerPoint</Application>
  <PresentationFormat>On-screen Show (4:3)</PresentationFormat>
  <Paragraphs>35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Algerian</vt:lpstr>
      <vt:lpstr>Arial</vt:lpstr>
      <vt:lpstr>Calibri</vt:lpstr>
      <vt:lpstr>Office Theme</vt:lpstr>
      <vt:lpstr>PowerPoint Presentation</vt:lpstr>
      <vt:lpstr>Doctrine  of  “CAVEAT EMPTOR” Prepared by: Dr. J.Bordoloi, associate professor &amp; head, department of commerce, Haflong govt. college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Jyotish Bordoloi</cp:lastModifiedBy>
  <cp:revision>75</cp:revision>
  <dcterms:created xsi:type="dcterms:W3CDTF">2006-08-16T00:00:00Z</dcterms:created>
  <dcterms:modified xsi:type="dcterms:W3CDTF">2019-05-04T05:09:42Z</dcterms:modified>
</cp:coreProperties>
</file>