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19" autoAdjust="0"/>
    <p:restoredTop sz="94624" autoAdjust="0"/>
  </p:normalViewPr>
  <p:slideViewPr>
    <p:cSldViewPr>
      <p:cViewPr>
        <p:scale>
          <a:sx n="78" d="100"/>
          <a:sy n="78" d="100"/>
        </p:scale>
        <p:origin x="-27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5F36DD64-26DF-4952-8248-E6C05342F513}" type="datetimeFigureOut">
              <a:rPr lang="en-US" smtClean="0"/>
              <a:pPr/>
              <a:t>2/26/2016</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85756C5-D6CD-4EC5-B39C-18F2D74EEE3D}"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5F36DD64-26DF-4952-8248-E6C05342F513}" type="datetimeFigureOut">
              <a:rPr lang="en-US" smtClean="0"/>
              <a:pPr/>
              <a:t>2/26/2016</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85756C5-D6CD-4EC5-B39C-18F2D74EEE3D}"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5F36DD64-26DF-4952-8248-E6C05342F513}" type="datetimeFigureOut">
              <a:rPr lang="en-US" smtClean="0"/>
              <a:pPr/>
              <a:t>2/26/2016</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85756C5-D6CD-4EC5-B39C-18F2D74EEE3D}"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5F36DD64-26DF-4952-8248-E6C05342F513}" type="datetimeFigureOut">
              <a:rPr lang="en-US" smtClean="0"/>
              <a:pPr/>
              <a:t>2/26/2016</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85756C5-D6CD-4EC5-B39C-18F2D74EEE3D}"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F36DD64-26DF-4952-8248-E6C05342F513}" type="datetimeFigureOut">
              <a:rPr lang="en-US" smtClean="0"/>
              <a:pPr/>
              <a:t>2/26/2016</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85756C5-D6CD-4EC5-B39C-18F2D74EEE3D}"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5F36DD64-26DF-4952-8248-E6C05342F513}" type="datetimeFigureOut">
              <a:rPr lang="en-US" smtClean="0"/>
              <a:pPr/>
              <a:t>2/26/2016</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85756C5-D6CD-4EC5-B39C-18F2D74EEE3D}"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5F36DD64-26DF-4952-8248-E6C05342F513}" type="datetimeFigureOut">
              <a:rPr lang="en-US" smtClean="0"/>
              <a:pPr/>
              <a:t>2/26/2016</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385756C5-D6CD-4EC5-B39C-18F2D74EEE3D}"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5F36DD64-26DF-4952-8248-E6C05342F513}" type="datetimeFigureOut">
              <a:rPr lang="en-US" smtClean="0"/>
              <a:pPr/>
              <a:t>2/26/2016</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385756C5-D6CD-4EC5-B39C-18F2D74EEE3D}"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F36DD64-26DF-4952-8248-E6C05342F513}" type="datetimeFigureOut">
              <a:rPr lang="en-US" smtClean="0"/>
              <a:pPr/>
              <a:t>2/26/2016</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385756C5-D6CD-4EC5-B39C-18F2D74EEE3D}"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F36DD64-26DF-4952-8248-E6C05342F513}" type="datetimeFigureOut">
              <a:rPr lang="en-US" smtClean="0"/>
              <a:pPr/>
              <a:t>2/26/2016</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85756C5-D6CD-4EC5-B39C-18F2D74EEE3D}"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F36DD64-26DF-4952-8248-E6C05342F513}" type="datetimeFigureOut">
              <a:rPr lang="en-US" smtClean="0"/>
              <a:pPr/>
              <a:t>2/26/2016</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85756C5-D6CD-4EC5-B39C-18F2D74EEE3D}"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F36DD64-26DF-4952-8248-E6C05342F513}" type="datetimeFigureOut">
              <a:rPr lang="en-US" smtClean="0"/>
              <a:pPr/>
              <a:t>2/26/2016</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5756C5-D6CD-4EC5-B39C-18F2D74EEE3D}"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571472" y="785794"/>
            <a:ext cx="8143900" cy="489364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Social and cultural issues in mathematics learning </a:t>
            </a:r>
            <a:r>
              <a:rPr kumimoji="0" lang="en-US"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 the Development of Society</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Presented by</a:t>
            </a:r>
          </a:p>
          <a:p>
            <a:pPr marL="0" marR="0" lvl="0" indent="0" algn="ctr" defTabSz="914400" rtl="0" eaLnBrk="0" fontAlgn="base" latinLnBrk="0" hangingPunct="0">
              <a:lnSpc>
                <a:spcPct val="100000"/>
              </a:lnSpc>
              <a:spcBef>
                <a:spcPct val="0"/>
              </a:spcBef>
              <a:spcAft>
                <a:spcPct val="0"/>
              </a:spcAft>
              <a:buClrTx/>
              <a:buSzTx/>
              <a:buFontTx/>
              <a:buNone/>
              <a:tabLst/>
            </a:pPr>
            <a:endParaRPr lang="en-US" sz="3200" b="1" dirty="0">
              <a:latin typeface="Calibri"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32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Dr. G. </a:t>
            </a:r>
            <a:r>
              <a:rPr kumimoji="0" lang="en-US" sz="3200" b="1"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Bodosa</a:t>
            </a:r>
            <a:r>
              <a:rPr kumimoji="0" lang="en-US" sz="32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32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Department of Mathematics</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32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Haflong</a:t>
            </a:r>
            <a:r>
              <a:rPr kumimoji="0" lang="en-US"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Government College, </a:t>
            </a:r>
            <a:r>
              <a:rPr kumimoji="0" lang="en-US" sz="32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Haflong</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pull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noChangeArrowheads="1"/>
          </p:cNvSpPr>
          <p:nvPr/>
        </p:nvSpPr>
        <p:spPr bwMode="auto">
          <a:xfrm>
            <a:off x="285720" y="571480"/>
            <a:ext cx="8429684" cy="55707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Social and Cultural Issues</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 in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Mathematical Learning</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*Problem that affects the whole world.</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*Students suffer in school due to not being able to understand current lessons and being unprepared for future ones.</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*In Mathematics this understanding is essential to be able to fully grasp what is intended to be </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learned.</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pull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
          <p:cNvSpPr>
            <a:spLocks noChangeArrowheads="1"/>
          </p:cNvSpPr>
          <p:nvPr/>
        </p:nvSpPr>
        <p:spPr bwMode="auto">
          <a:xfrm>
            <a:off x="214282" y="142852"/>
            <a:ext cx="8572560" cy="65556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We need to look at what primary effects this relationship between Social and Cultural learning</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en-US"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Socioeconomic status</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Calibri" pitchFamily="34" charset="0"/>
                <a:ea typeface="Calibri" pitchFamily="34" charset="0"/>
                <a:cs typeface="Wingdings 2" pitchFamily="18" charset="2"/>
              </a:rPr>
              <a:t></a:t>
            </a:r>
            <a:r>
              <a:rPr kumimoji="0" lang="en-US" sz="28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The social and economic measure of an individuals position relative to others around him/her.</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Calibri" pitchFamily="34" charset="0"/>
                <a:ea typeface="Calibri" pitchFamily="34" charset="0"/>
                <a:cs typeface="Wingdings 2" pitchFamily="18" charset="2"/>
              </a:rPr>
              <a:t></a:t>
            </a:r>
            <a:r>
              <a:rPr kumimoji="0" lang="en-US" sz="2800" b="0" i="0" u="none" strike="noStrike" cap="none" normalizeH="0" baseline="0" dirty="0" smtClean="0">
                <a:ln>
                  <a:noFill/>
                </a:ln>
                <a:solidFill>
                  <a:schemeClr val="tx1"/>
                </a:solidFill>
                <a:effectLst/>
                <a:latin typeface="Arial" pitchFamily="34" charset="0"/>
                <a:ea typeface="Calibri" pitchFamily="34" charset="0"/>
                <a:cs typeface="Arial" pitchFamily="34" charset="0"/>
              </a:rPr>
              <a:t>Socioeconomic status is a common factor in influencing students in mathematics.</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ea typeface="Calibri" pitchFamily="34" charset="0"/>
              <a:cs typeface="Arial" pitchFamily="34" charset="0"/>
            </a:endParaRPr>
          </a:p>
          <a:p>
            <a:r>
              <a:rPr lang="en-IN" sz="2800" dirty="0"/>
              <a:t>*</a:t>
            </a:r>
            <a:r>
              <a:rPr lang="en-IN" sz="2800" b="1" dirty="0" smtClean="0"/>
              <a:t>Language</a:t>
            </a:r>
            <a:r>
              <a:rPr lang="en-IN" sz="2800" dirty="0" smtClean="0"/>
              <a:t>:</a:t>
            </a:r>
            <a:endParaRPr lang="en-IN" sz="2800" dirty="0"/>
          </a:p>
          <a:p>
            <a:r>
              <a:rPr lang="en-IN" sz="2800" dirty="0"/>
              <a:t>The chosen language that is not only spoken in class but used in long answer questions and problem solving.</a:t>
            </a:r>
          </a:p>
          <a:p>
            <a:r>
              <a:rPr lang="en-IN" sz="2800" dirty="0"/>
              <a:t>Students struggle with understanding concepts of what’s being asked when they do not understand the question.</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pull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p:cNvSpPr>
            <a:spLocks noChangeArrowheads="1"/>
          </p:cNvSpPr>
          <p:nvPr/>
        </p:nvSpPr>
        <p:spPr bwMode="auto">
          <a:xfrm>
            <a:off x="285720" y="357166"/>
            <a:ext cx="8501122" cy="61247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*Language &amp; Language Background </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rgbClr val="000000"/>
                </a:solidFill>
                <a:effectLst/>
                <a:latin typeface="Arial" pitchFamily="34" charset="0"/>
                <a:ea typeface="Calibri" pitchFamily="34" charset="0"/>
                <a:cs typeface="Wingdings 2" pitchFamily="18" charset="2"/>
              </a:rPr>
              <a:t></a:t>
            </a:r>
            <a:r>
              <a:rPr kumimoji="0" lang="en-US" sz="2800" b="0" i="0" u="none" strike="noStrike" cap="none" normalizeH="0" baseline="0" dirty="0" smtClean="0">
                <a:ln>
                  <a:noFill/>
                </a:ln>
                <a:solidFill>
                  <a:schemeClr val="tx1"/>
                </a:solidFill>
                <a:effectLst/>
                <a:latin typeface="Arial" pitchFamily="34" charset="0"/>
                <a:ea typeface="Calibri" pitchFamily="34" charset="0"/>
                <a:cs typeface="Arial" pitchFamily="34" charset="0"/>
              </a:rPr>
              <a:t>With the exception of Indigenous Students mathematical achievements is not related to cultural background or language spoken at home.</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rgbClr val="000000"/>
                </a:solidFill>
                <a:effectLst/>
                <a:latin typeface="Arial" pitchFamily="34" charset="0"/>
                <a:ea typeface="Calibri" pitchFamily="34" charset="0"/>
                <a:cs typeface="Wingdings 2" pitchFamily="18" charset="2"/>
              </a:rPr>
              <a:t></a:t>
            </a:r>
            <a:r>
              <a:rPr kumimoji="0" lang="en-US" sz="2800" b="0" i="0" u="none" strike="noStrike" cap="none" normalizeH="0" baseline="0" dirty="0" smtClean="0">
                <a:ln>
                  <a:noFill/>
                </a:ln>
                <a:solidFill>
                  <a:schemeClr val="tx1"/>
                </a:solidFill>
                <a:effectLst/>
                <a:latin typeface="Arial" pitchFamily="34" charset="0"/>
                <a:ea typeface="Calibri" pitchFamily="34" charset="0"/>
                <a:cs typeface="Arial" pitchFamily="34" charset="0"/>
              </a:rPr>
              <a:t>When teacher and students do not share the same language, problems start occurring.</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Calibri" pitchFamily="34" charset="0"/>
                <a:ea typeface="Calibri" pitchFamily="34" charset="0"/>
                <a:cs typeface="Wingdings 2" pitchFamily="18" charset="2"/>
              </a:rPr>
              <a:t></a:t>
            </a:r>
            <a:r>
              <a:rPr kumimoji="0" lang="en-US" sz="2800" b="0" i="0" u="none" strike="noStrike" cap="none" normalizeH="0" baseline="0" dirty="0" smtClean="0">
                <a:ln>
                  <a:noFill/>
                </a:ln>
                <a:solidFill>
                  <a:schemeClr val="tx1"/>
                </a:solidFill>
                <a:effectLst/>
                <a:latin typeface="Arial" pitchFamily="34" charset="0"/>
                <a:ea typeface="Calibri" pitchFamily="34" charset="0"/>
                <a:cs typeface="Arial" pitchFamily="34" charset="0"/>
              </a:rPr>
              <a:t>Mathematical problems can be difficult for students whose first language is not English.</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Calibri" pitchFamily="34" charset="0"/>
                <a:ea typeface="Calibri" pitchFamily="34" charset="0"/>
                <a:cs typeface="Wingdings 2" pitchFamily="18" charset="2"/>
              </a:rPr>
              <a:t></a:t>
            </a:r>
            <a:r>
              <a:rPr kumimoji="0" lang="en-US" sz="2800" b="0" i="0" u="none" strike="noStrike" cap="none" normalizeH="0" baseline="0" dirty="0" smtClean="0">
                <a:ln>
                  <a:noFill/>
                </a:ln>
                <a:solidFill>
                  <a:schemeClr val="tx1"/>
                </a:solidFill>
                <a:effectLst/>
                <a:latin typeface="Arial" pitchFamily="34" charset="0"/>
                <a:ea typeface="Calibri" pitchFamily="34" charset="0"/>
                <a:cs typeface="Arial" pitchFamily="34" charset="0"/>
              </a:rPr>
              <a:t>It</a:t>
            </a:r>
            <a:r>
              <a:rPr kumimoji="0" lang="en-US" sz="2800" b="0" i="0" u="none" strike="noStrike" cap="none" normalizeH="0" baseline="0" dirty="0" smtClean="0">
                <a:ln>
                  <a:noFill/>
                </a:ln>
                <a:solidFill>
                  <a:schemeClr val="tx1"/>
                </a:solidFill>
                <a:effectLst/>
                <a:latin typeface="Calibri"/>
                <a:ea typeface="Calibri" pitchFamily="34" charset="0"/>
                <a:cs typeface="Arial" pitchFamily="34" charset="0"/>
              </a:rPr>
              <a:t>’</a:t>
            </a:r>
            <a:r>
              <a:rPr kumimoji="0" lang="en-US" sz="2800" b="0" i="0" u="none" strike="noStrike" cap="none" normalizeH="0" baseline="0" dirty="0" smtClean="0">
                <a:ln>
                  <a:noFill/>
                </a:ln>
                <a:solidFill>
                  <a:schemeClr val="tx1"/>
                </a:solidFill>
                <a:effectLst/>
                <a:latin typeface="Arial" pitchFamily="34" charset="0"/>
                <a:ea typeface="Calibri" pitchFamily="34" charset="0"/>
                <a:cs typeface="Arial" pitchFamily="34" charset="0"/>
              </a:rPr>
              <a:t>s not usually the English Language itself but the mathematical language.</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pull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1"/>
          <p:cNvSpPr>
            <a:spLocks noChangeArrowheads="1"/>
          </p:cNvSpPr>
          <p:nvPr/>
        </p:nvSpPr>
        <p:spPr bwMode="auto">
          <a:xfrm>
            <a:off x="285720" y="500042"/>
            <a:ext cx="8501122" cy="48320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pitchFamily="34" charset="0"/>
                <a:ea typeface="Calibri" pitchFamily="34" charset="0"/>
                <a:cs typeface="Arial" pitchFamily="34" charset="0"/>
              </a:rPr>
              <a:t>*Ways to improve this problem:</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lvl="0" algn="just" eaLnBrk="0" fontAlgn="base" hangingPunct="0">
              <a:spcBef>
                <a:spcPct val="0"/>
              </a:spcBef>
              <a:spcAft>
                <a:spcPct val="0"/>
              </a:spcAft>
            </a:pPr>
            <a:r>
              <a:rPr kumimoji="0" lang="en-US" sz="2800" b="0" i="0" u="none" strike="noStrike" cap="none" normalizeH="0" baseline="0" dirty="0" smtClean="0">
                <a:ln>
                  <a:noFill/>
                </a:ln>
                <a:solidFill>
                  <a:schemeClr val="tx1"/>
                </a:solidFill>
                <a:effectLst/>
                <a:latin typeface="Calibri" pitchFamily="34" charset="0"/>
                <a:ea typeface="Calibri" pitchFamily="34" charset="0"/>
                <a:cs typeface="Wingdings 2" pitchFamily="18" charset="2"/>
              </a:rPr>
              <a:t></a:t>
            </a:r>
            <a:r>
              <a:rPr lang="en-IN" sz="2800" dirty="0" smtClean="0"/>
              <a:t></a:t>
            </a:r>
            <a:r>
              <a:rPr lang="en-IN" sz="2800" dirty="0"/>
              <a:t></a:t>
            </a:r>
            <a:r>
              <a:rPr kumimoji="0" lang="en-US" sz="2800" b="0" i="0" u="none" strike="noStrike" cap="none" normalizeH="0" baseline="0" dirty="0" smtClean="0">
                <a:ln>
                  <a:noFill/>
                </a:ln>
                <a:solidFill>
                  <a:schemeClr val="tx1"/>
                </a:solidFill>
                <a:effectLst/>
                <a:latin typeface="Arial" pitchFamily="34" charset="0"/>
                <a:ea typeface="Calibri" pitchFamily="34" charset="0"/>
                <a:cs typeface="Arial" pitchFamily="34" charset="0"/>
              </a:rPr>
              <a:t>Use short sentences</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Calibri" pitchFamily="34" charset="0"/>
                <a:ea typeface="Calibri" pitchFamily="34" charset="0"/>
                <a:cs typeface="Wingdings 2" pitchFamily="18" charset="2"/>
              </a:rPr>
              <a:t></a:t>
            </a:r>
            <a:r>
              <a:rPr kumimoji="0" lang="en-US" sz="2800" b="0" i="0" u="none" strike="noStrike" cap="none" normalizeH="0" baseline="0" dirty="0" smtClean="0">
                <a:ln>
                  <a:noFill/>
                </a:ln>
                <a:solidFill>
                  <a:schemeClr val="tx1"/>
                </a:solidFill>
                <a:effectLst/>
                <a:latin typeface="Arial" pitchFamily="34" charset="0"/>
                <a:ea typeface="Calibri" pitchFamily="34" charset="0"/>
                <a:cs typeface="Arial" pitchFamily="34" charset="0"/>
              </a:rPr>
              <a:t>Use simple words</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Calibri" pitchFamily="34" charset="0"/>
                <a:ea typeface="Calibri" pitchFamily="34" charset="0"/>
                <a:cs typeface="Wingdings 2" pitchFamily="18" charset="2"/>
              </a:rPr>
              <a:t></a:t>
            </a:r>
            <a:r>
              <a:rPr kumimoji="0" lang="en-US" sz="2800" b="0" i="0" u="none" strike="noStrike" cap="none" normalizeH="0" baseline="0" dirty="0" smtClean="0">
                <a:ln>
                  <a:noFill/>
                </a:ln>
                <a:solidFill>
                  <a:schemeClr val="tx1"/>
                </a:solidFill>
                <a:effectLst/>
                <a:latin typeface="Arial" pitchFamily="34" charset="0"/>
                <a:ea typeface="Calibri" pitchFamily="34" charset="0"/>
                <a:cs typeface="Arial" pitchFamily="34" charset="0"/>
              </a:rPr>
              <a:t>Remove unnecessary material/steps</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Calibri" pitchFamily="34" charset="0"/>
                <a:ea typeface="Calibri" pitchFamily="34" charset="0"/>
                <a:cs typeface="Wingdings 2" pitchFamily="18" charset="2"/>
              </a:rPr>
              <a:t></a:t>
            </a:r>
            <a:r>
              <a:rPr kumimoji="0" lang="en-US" sz="2800" b="0" i="0" u="none" strike="noStrike" cap="none" normalizeH="0" baseline="0" dirty="0" smtClean="0">
                <a:ln>
                  <a:noFill/>
                </a:ln>
                <a:solidFill>
                  <a:schemeClr val="tx1"/>
                </a:solidFill>
                <a:effectLst/>
                <a:latin typeface="Arial" pitchFamily="34" charset="0"/>
                <a:ea typeface="Calibri" pitchFamily="34" charset="0"/>
                <a:cs typeface="Arial" pitchFamily="34" charset="0"/>
              </a:rPr>
              <a:t>Keep present tense</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Calibri" pitchFamily="34" charset="0"/>
                <a:ea typeface="Calibri" pitchFamily="34" charset="0"/>
                <a:cs typeface="Wingdings 2" pitchFamily="18" charset="2"/>
              </a:rPr>
              <a:t></a:t>
            </a:r>
            <a:r>
              <a:rPr kumimoji="0" lang="en-US" sz="2800" b="0" i="0" u="none" strike="noStrike" cap="none" normalizeH="0" baseline="0" dirty="0" smtClean="0">
                <a:ln>
                  <a:noFill/>
                </a:ln>
                <a:solidFill>
                  <a:schemeClr val="tx1"/>
                </a:solidFill>
                <a:effectLst/>
                <a:latin typeface="Arial" pitchFamily="34" charset="0"/>
                <a:ea typeface="Calibri" pitchFamily="34" charset="0"/>
                <a:cs typeface="Arial" pitchFamily="34" charset="0"/>
              </a:rPr>
              <a:t>Avoid starting with sentence clauses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pull di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p:cNvSpPr>
            <a:spLocks noChangeArrowheads="1"/>
          </p:cNvSpPr>
          <p:nvPr/>
        </p:nvSpPr>
        <p:spPr bwMode="auto">
          <a:xfrm>
            <a:off x="285720" y="571480"/>
            <a:ext cx="8572560" cy="48320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pitchFamily="34" charset="0"/>
                <a:ea typeface="Calibri" pitchFamily="34" charset="0"/>
                <a:cs typeface="Arial" pitchFamily="34" charset="0"/>
              </a:rPr>
              <a:t>Example:</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Calibri" pitchFamily="34" charset="0"/>
                <a:ea typeface="Calibri" pitchFamily="34" charset="0"/>
                <a:cs typeface="Wingdings 2" pitchFamily="18" charset="2"/>
              </a:rPr>
              <a:t></a:t>
            </a:r>
            <a:r>
              <a:rPr kumimoji="0" lang="en-US" sz="2800" b="0" i="0" u="none" strike="noStrike" cap="none" normalizeH="0" baseline="0" dirty="0" smtClean="0">
                <a:ln>
                  <a:noFill/>
                </a:ln>
                <a:solidFill>
                  <a:schemeClr val="tx1"/>
                </a:solidFill>
                <a:effectLst/>
                <a:latin typeface="Arial" pitchFamily="34" charset="0"/>
                <a:ea typeface="Calibri" pitchFamily="34" charset="0"/>
                <a:cs typeface="Arial" pitchFamily="34" charset="0"/>
              </a:rPr>
              <a:t>There are 5 birds and 3 worms.</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pitchFamily="34" charset="0"/>
                <a:ea typeface="Calibri" pitchFamily="34" charset="0"/>
                <a:cs typeface="Arial" pitchFamily="34" charset="0"/>
              </a:rPr>
              <a:t>How many more birds are there than worms?</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pitchFamily="34" charset="0"/>
                <a:ea typeface="Calibri" pitchFamily="34" charset="0"/>
                <a:cs typeface="Arial" pitchFamily="34" charset="0"/>
              </a:rPr>
              <a:t>Revised: (last line)</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Calibri" pitchFamily="34" charset="0"/>
                <a:ea typeface="Calibri" pitchFamily="34" charset="0"/>
                <a:cs typeface="Wingdings 2" pitchFamily="18" charset="2"/>
              </a:rPr>
              <a:t></a:t>
            </a:r>
            <a:r>
              <a:rPr kumimoji="0" lang="en-US" sz="2800" b="0" i="0" u="none" strike="noStrike" cap="none" normalizeH="0" baseline="0" dirty="0" smtClean="0">
                <a:ln>
                  <a:noFill/>
                </a:ln>
                <a:solidFill>
                  <a:schemeClr val="tx1"/>
                </a:solidFill>
                <a:effectLst/>
                <a:latin typeface="Arial" pitchFamily="34" charset="0"/>
                <a:ea typeface="Calibri" pitchFamily="34" charset="0"/>
                <a:cs typeface="Arial" pitchFamily="34" charset="0"/>
              </a:rPr>
              <a:t>Suppose the birds all race over and each one tries to get a worm! </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pitchFamily="34" charset="0"/>
                <a:ea typeface="Calibri" pitchFamily="34" charset="0"/>
                <a:cs typeface="Arial" pitchFamily="34" charset="0"/>
              </a:rPr>
              <a:t>How many birds won</a:t>
            </a:r>
            <a:r>
              <a:rPr kumimoji="0" lang="en-US" sz="2800" b="0" i="0" u="none" strike="noStrike" cap="none" normalizeH="0" baseline="0" dirty="0" smtClean="0">
                <a:ln>
                  <a:noFill/>
                </a:ln>
                <a:solidFill>
                  <a:schemeClr val="tx1"/>
                </a:solidFill>
                <a:effectLst/>
                <a:latin typeface="Calibri"/>
                <a:ea typeface="Calibri" pitchFamily="34" charset="0"/>
                <a:cs typeface="Arial" pitchFamily="34" charset="0"/>
              </a:rPr>
              <a:t>’</a:t>
            </a:r>
            <a:r>
              <a:rPr kumimoji="0" lang="en-US" sz="2800" b="0" i="0" u="none" strike="noStrike" cap="none" normalizeH="0" baseline="0" dirty="0" smtClean="0">
                <a:ln>
                  <a:noFill/>
                </a:ln>
                <a:solidFill>
                  <a:schemeClr val="tx1"/>
                </a:solidFill>
                <a:effectLst/>
                <a:latin typeface="Arial" pitchFamily="34" charset="0"/>
                <a:ea typeface="Calibri" pitchFamily="34" charset="0"/>
                <a:cs typeface="Arial" pitchFamily="34" charset="0"/>
              </a:rPr>
              <a:t>t get a worm?</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pull di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
          <p:cNvSpPr>
            <a:spLocks noChangeArrowheads="1"/>
          </p:cNvSpPr>
          <p:nvPr/>
        </p:nvSpPr>
        <p:spPr bwMode="auto">
          <a:xfrm>
            <a:off x="285720" y="642918"/>
            <a:ext cx="8501122" cy="338554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Sociocultural</a:t>
            </a:r>
            <a:r>
              <a:rPr kumimoji="0" lang="en-US" sz="28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norms of the classroom:</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pPr>
            <a:r>
              <a:rPr kumimoji="0" lang="en-US" sz="2800" b="0" i="0" u="none" strike="noStrike" cap="none" normalizeH="0" baseline="0" dirty="0" smtClean="0">
                <a:ln>
                  <a:noFill/>
                </a:ln>
                <a:solidFill>
                  <a:schemeClr val="tx1"/>
                </a:solidFill>
                <a:effectLst/>
                <a:latin typeface="Arial" pitchFamily="34" charset="0"/>
                <a:ea typeface="Calibri" pitchFamily="34" charset="0"/>
                <a:cs typeface="Arial" pitchFamily="34" charset="0"/>
              </a:rPr>
              <a:t>*Language</a:t>
            </a:r>
          </a:p>
          <a:p>
            <a:pPr marL="0" marR="0" lvl="0" indent="0" algn="just" defTabSz="914400" rtl="0" eaLnBrk="0" fontAlgn="base" latinLnBrk="0" hangingPunct="0">
              <a:lnSpc>
                <a:spcPct val="100000"/>
              </a:lnSpc>
              <a:spcBef>
                <a:spcPct val="0"/>
              </a:spcBef>
              <a:spcAft>
                <a:spcPct val="0"/>
              </a:spcAft>
              <a:buClrTx/>
              <a:buSzTx/>
              <a:buFont typeface="Arial" pitchFamily="34" charset="0"/>
              <a:buChar char="•"/>
              <a:tabLst/>
            </a:pP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pPr>
            <a:r>
              <a:rPr kumimoji="0" lang="en-US" sz="2800" b="0" i="0" u="none" strike="noStrike" cap="none" normalizeH="0" baseline="0" dirty="0" smtClean="0">
                <a:ln>
                  <a:noFill/>
                </a:ln>
                <a:solidFill>
                  <a:schemeClr val="tx1"/>
                </a:solidFill>
                <a:effectLst/>
                <a:latin typeface="Arial" pitchFamily="34" charset="0"/>
                <a:ea typeface="Calibri" pitchFamily="34" charset="0"/>
                <a:cs typeface="Arial" pitchFamily="34" charset="0"/>
              </a:rPr>
              <a:t>*Styles of communication</a:t>
            </a:r>
          </a:p>
          <a:p>
            <a:pPr marL="0" marR="0" lvl="0" indent="0" algn="just" defTabSz="914400" rtl="0" eaLnBrk="0" fontAlgn="base" latinLnBrk="0" hangingPunct="0">
              <a:lnSpc>
                <a:spcPct val="100000"/>
              </a:lnSpc>
              <a:spcBef>
                <a:spcPct val="0"/>
              </a:spcBef>
              <a:spcAft>
                <a:spcPct val="0"/>
              </a:spcAft>
              <a:buClrTx/>
              <a:buSzTx/>
              <a:buFont typeface="Arial" pitchFamily="34" charset="0"/>
              <a:buChar char="•"/>
              <a:tabLst/>
            </a:pP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pitchFamily="34" charset="0"/>
                <a:ea typeface="Calibri" pitchFamily="34" charset="0"/>
                <a:cs typeface="Arial" pitchFamily="34" charset="0"/>
              </a:rPr>
              <a:t>*Classroom rules</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pull di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p:cNvSpPr>
            <a:spLocks noChangeArrowheads="1"/>
          </p:cNvSpPr>
          <p:nvPr/>
        </p:nvSpPr>
        <p:spPr bwMode="auto">
          <a:xfrm>
            <a:off x="285720" y="500042"/>
            <a:ext cx="8572560" cy="59708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Conclusion</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pitchFamily="34" charset="0"/>
                <a:ea typeface="Calibri" pitchFamily="34" charset="0"/>
                <a:cs typeface="Arial" pitchFamily="34" charset="0"/>
              </a:rPr>
              <a:t>*</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Equal Access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pitchFamily="34" charset="0"/>
                <a:ea typeface="Calibri" pitchFamily="34" charset="0"/>
                <a:cs typeface="Arial" pitchFamily="34" charset="0"/>
              </a:rPr>
              <a:t>*</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Connected Learning</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pitchFamily="34" charset="0"/>
                <a:ea typeface="Calibri" pitchFamily="34" charset="0"/>
                <a:cs typeface="Arial" pitchFamily="34" charset="0"/>
              </a:rPr>
              <a:t>*</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Collaborative Methods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pitchFamily="34" charset="0"/>
                <a:ea typeface="Calibri" pitchFamily="34" charset="0"/>
                <a:cs typeface="Arial" pitchFamily="34" charset="0"/>
              </a:rPr>
              <a:t>*</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Supportive Environment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pitchFamily="34" charset="0"/>
                <a:ea typeface="Calibri" pitchFamily="34" charset="0"/>
                <a:cs typeface="Arial" pitchFamily="34" charset="0"/>
              </a:rPr>
              <a:t>*</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Intellectual Quality</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pitchFamily="34" charset="0"/>
                <a:ea typeface="Calibri" pitchFamily="34" charset="0"/>
                <a:cs typeface="Arial" pitchFamily="34" charset="0"/>
              </a:rPr>
              <a:t>*</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Respect for Difference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pull di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997530" y="2967335"/>
            <a:ext cx="3306033" cy="923330"/>
          </a:xfrm>
          <a:prstGeom prst="rect">
            <a:avLst/>
          </a:prstGeom>
          <a:noFill/>
        </p:spPr>
        <p:txBody>
          <a:bodyPr wrap="none" lIns="91440" tIns="45720" rIns="91440" bIns="45720">
            <a:spAutoFit/>
          </a:bodyPr>
          <a:lstStyle/>
          <a:p>
            <a:pPr algn="ctr"/>
            <a:r>
              <a:rPr kumimoji="0" lang="en-US" sz="5400" b="1" i="0" u="none" strike="noStrike" cap="none" spc="0" normalizeH="0" baseline="0"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latin typeface="Calibri" pitchFamily="34" charset="0"/>
                <a:ea typeface="Calibri" pitchFamily="34" charset="0"/>
                <a:cs typeface="Times New Roman" pitchFamily="18" charset="0"/>
              </a:rPr>
              <a:t>Thank  You</a:t>
            </a:r>
            <a:endParaRPr lang="en-IN" sz="5400" b="1" cap="none" spc="0"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endParaRPr>
          </a:p>
        </p:txBody>
      </p:sp>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ChangeArrowheads="1"/>
          </p:cNvSpPr>
          <p:nvPr/>
        </p:nvSpPr>
        <p:spPr bwMode="auto">
          <a:xfrm>
            <a:off x="285720" y="357166"/>
            <a:ext cx="8501122" cy="726352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What is mathematics?</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Mathematics is a branch of science, which deals with numbers and their operations. It involves calculation, computation, solving of problems etc. </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Its dictionary meaning states that, </a:t>
            </a:r>
            <a:r>
              <a:rPr kumimoji="0" lang="en-US" sz="28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Mathematics is the science of numbers and space</a:t>
            </a:r>
            <a:r>
              <a:rPr kumimoji="0" lang="en-US" sz="28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or </a:t>
            </a:r>
            <a:r>
              <a:rPr kumimoji="0" lang="en-US" sz="28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Mathematics is the science of measurement, quantity and magnitude</a:t>
            </a:r>
            <a:r>
              <a:rPr kumimoji="0" lang="en-US" sz="28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algn="just"/>
            <a:r>
              <a:rPr lang="en-IN" sz="2800" dirty="0"/>
              <a:t>Mathematics today is a diverse discipline that deals with data, measurements and observations from science, with inference, deduction, and proof; and with mathematical models of natural phenomena, of human behaviour, and of social systems.</a:t>
            </a:r>
          </a:p>
          <a:p>
            <a:pPr algn="just"/>
            <a:r>
              <a:rPr lang="en-IN" sz="2800" dirty="0"/>
              <a:t>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pull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ChangeArrowheads="1"/>
          </p:cNvSpPr>
          <p:nvPr/>
        </p:nvSpPr>
        <p:spPr bwMode="auto">
          <a:xfrm>
            <a:off x="142844" y="214290"/>
            <a:ext cx="8572560" cy="69865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Also it is defined as, </a:t>
            </a:r>
            <a:r>
              <a:rPr kumimoji="0" lang="en-US" sz="28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Mathematics is the study of quantity, structure, space and change; it has historically developed, through the use of abstraction and logical reasoning, from counting, calculation, measurement, and the study of the shapes and motions of physical objects.</a:t>
            </a:r>
          </a:p>
          <a:p>
            <a:pPr algn="just"/>
            <a:r>
              <a:rPr lang="en-IN" sz="2800" b="1" dirty="0"/>
              <a:t>Importance of Mathematics</a:t>
            </a:r>
            <a:endParaRPr lang="en-IN" sz="2800" dirty="0"/>
          </a:p>
          <a:p>
            <a:pPr algn="just"/>
            <a:r>
              <a:rPr lang="en-IN" sz="2800" b="1" dirty="0"/>
              <a:t> </a:t>
            </a:r>
            <a:r>
              <a:rPr lang="en-IN" sz="2800" dirty="0" smtClean="0"/>
              <a:t>The </a:t>
            </a:r>
            <a:r>
              <a:rPr lang="en-IN" sz="2800" dirty="0"/>
              <a:t>literal meaning of mathematics is “things which can be counted” now you can think that counting has vital role in our daily life; just imagine that there were no mathematics at all, how would it be possible for us to count members of the family, number of students in the class, rupees in the pocket, runs in a cricket match, days in a week or in a months or years? On a basic level you need to be able to count, add, subtract, multiply, and divide.</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pull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ChangeArrowheads="1"/>
          </p:cNvSpPr>
          <p:nvPr/>
        </p:nvSpPr>
        <p:spPr bwMode="auto">
          <a:xfrm>
            <a:off x="142844" y="357166"/>
            <a:ext cx="8643998" cy="59708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r>
              <a:rPr lang="en-IN" sz="2800" b="1" dirty="0" smtClean="0"/>
              <a:t>Importance of Mathematics</a:t>
            </a:r>
            <a:endParaRPr lang="en-IN" sz="2800" dirty="0" smtClean="0"/>
          </a:p>
          <a:p>
            <a:pPr marL="0" marR="0" lvl="0" indent="0" algn="just"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Mathematics helps the man to give exact interpretation to his ideas and conclusions. It is the numerical and calculation part of man</a:t>
            </a:r>
            <a:r>
              <a:rPr kumimoji="0" lang="en-US" sz="28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 life and knowledge. It plays a predominant role in our everyday life and it has become an indispensable factor for the progress of our present day world.</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Even nature also embraces mathematics completely. We see so much of symmetry-around us and have a deep sense of awareness and appreciation of patterns. Observe any natural thing and find out symmetry or pattern in it. Change of day into night, summer into winter etc.</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pull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ChangeArrowheads="1"/>
          </p:cNvSpPr>
          <p:nvPr/>
        </p:nvSpPr>
        <p:spPr bwMode="auto">
          <a:xfrm>
            <a:off x="214282" y="285728"/>
            <a:ext cx="8643998" cy="61247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What is development?</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term development can be understood as:</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*Advancement of knowledge.</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 </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process in which something passes by degrees to a different stage, especially a more advanced or mature stage</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*Systematic </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use of scientific and technical knowledge to meet specific objectives or requirements</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*Extension of the theoretical or practical aspects of a concept, design, discovery or invention.</a:t>
            </a:r>
          </a:p>
          <a:p>
            <a:pPr algn="just" eaLnBrk="0" fontAlgn="base" hangingPunct="0">
              <a:spcBef>
                <a:spcPct val="0"/>
              </a:spcBef>
              <a:spcAft>
                <a:spcPct val="0"/>
              </a:spcAft>
            </a:pPr>
            <a:r>
              <a:rPr lang="en-IN" sz="2800" smtClean="0"/>
              <a:t>*Process </a:t>
            </a:r>
            <a:r>
              <a:rPr lang="en-IN" sz="2800" dirty="0"/>
              <a:t>of economic and social transformation which is based on complex cultural and environmental factors and their interactions.</a:t>
            </a:r>
          </a:p>
          <a:p>
            <a:pPr marL="0" marR="0" lvl="0" indent="0" algn="just" defTabSz="914400" rtl="0" eaLnBrk="0" fontAlgn="base" latinLnBrk="0" hangingPunct="0">
              <a:lnSpc>
                <a:spcPct val="100000"/>
              </a:lnSpc>
              <a:spcBef>
                <a:spcPct val="0"/>
              </a:spcBef>
              <a:spcAft>
                <a:spcPct val="0"/>
              </a:spcAft>
              <a:buClrTx/>
              <a:buSzTx/>
              <a:tabLst/>
            </a:pP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pull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ChangeArrowheads="1"/>
          </p:cNvSpPr>
          <p:nvPr/>
        </p:nvSpPr>
        <p:spPr bwMode="auto">
          <a:xfrm>
            <a:off x="285720" y="642918"/>
            <a:ext cx="8572560" cy="48320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r>
              <a:rPr kumimoji="0" lang="en-US"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What is development?</a:t>
            </a:r>
          </a:p>
          <a:p>
            <a:pPr algn="just" fontAlgn="base">
              <a:spcBef>
                <a:spcPct val="0"/>
              </a:spcBef>
              <a:spcAft>
                <a:spcPct val="0"/>
              </a:spcAft>
            </a:pPr>
            <a:endParaRPr kumimoji="0" lang="en-US"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*Process of adding improvement to a land, such as grading, subdivision drainage, access roads and utilities.</a:t>
            </a:r>
          </a:p>
          <a:p>
            <a:pPr marL="0" marR="0" lvl="0" indent="0" algn="just" defTabSz="914400" rtl="0" eaLnBrk="1" fontAlgn="base" latinLnBrk="0" hangingPunct="1">
              <a:lnSpc>
                <a:spcPct val="100000"/>
              </a:lnSpc>
              <a:spcBef>
                <a:spcPct val="0"/>
              </a:spcBef>
              <a:spcAft>
                <a:spcPct val="0"/>
              </a:spcAft>
              <a:buClrTx/>
              <a:buSzTx/>
              <a:buFont typeface="Arial" charset="0"/>
              <a:buChar char="•"/>
              <a:tabLst/>
            </a:pP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act of developing or disclosing that which is unknown; a gradual unfolding process by which anything is developed, as a plan or method, or an image, gradual advancement or growth through a series of progressive changes; also, the result of developing, or a developed state.</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pull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ChangeArrowheads="1"/>
          </p:cNvSpPr>
          <p:nvPr/>
        </p:nvSpPr>
        <p:spPr bwMode="auto">
          <a:xfrm>
            <a:off x="285720" y="500042"/>
            <a:ext cx="8429684" cy="569386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Role of mathematics in the development of society</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 society, or a human society, is a group of people related to each other through persistent relations, or a large social grouping sharing the same geographical or virtual territory, subject to the same political authority and dominant cultural expectations. More broadly, a society may be described as an economic, social, or industrial infrastructure, made up of a varied collection of individuals.</a:t>
            </a:r>
          </a:p>
          <a:p>
            <a:pPr lvl="0" algn="just" eaLnBrk="0" fontAlgn="base" hangingPunct="0">
              <a:spcBef>
                <a:spcPct val="0"/>
              </a:spcBef>
              <a:spcAft>
                <a:spcPct val="0"/>
              </a:spcAft>
            </a:pPr>
            <a:r>
              <a:rPr lang="en-IN" sz="2800" dirty="0"/>
              <a:t>Mathematics occupies a crucial and unique role in the human societies and represents a strategic key in the development of the whole mankind.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pull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p:cNvSpPr>
            <a:spLocks noChangeArrowheads="1"/>
          </p:cNvSpPr>
          <p:nvPr/>
        </p:nvSpPr>
        <p:spPr bwMode="auto">
          <a:xfrm>
            <a:off x="214282" y="428604"/>
            <a:ext cx="8572560" cy="569386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r>
              <a:rPr kumimoji="0" lang="en-US"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Role of mathematics in the development of society</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ability to compute, related to the power of technology and to the ability of social </a:t>
            </a:r>
            <a:r>
              <a:rPr kumimoji="0" lang="en-US" sz="28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organisation</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and the geometrical understanding of space time, that is the physical world and its natural patterns, show the role of Mathematics in the development of a Society. The society consists of its members (human being), who make government and organize the natural resources to develop infrastructure. The human beings are the one who develop the society. Therefore, we should discuss the role of mathematics in the development of an individual as well as the development of the society.</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pull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ChangeArrowheads="1"/>
          </p:cNvSpPr>
          <p:nvPr/>
        </p:nvSpPr>
        <p:spPr bwMode="auto">
          <a:xfrm>
            <a:off x="285720" y="428604"/>
            <a:ext cx="8572560" cy="569386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To understand the role of mathematics in the development of an individual and of society, we need to discuss the following;</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Personal Level</a:t>
            </a:r>
            <a:endParaRPr kumimoji="0" lang="en-US" sz="2800" b="0" i="0" u="sng"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err="1" smtClean="0">
                <a:ln>
                  <a:noFill/>
                </a:ln>
                <a:solidFill>
                  <a:schemeClr val="tx1"/>
                </a:solidFill>
                <a:effectLst/>
                <a:latin typeface="Calibri" pitchFamily="34" charset="0"/>
                <a:ea typeface="Calibri" pitchFamily="34" charset="0"/>
                <a:cs typeface="Calibri" pitchFamily="34" charset="0"/>
              </a:rPr>
              <a:t>i</a:t>
            </a:r>
            <a:r>
              <a:rPr kumimoji="0" lang="en-US" sz="28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 </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Social Development              </a:t>
            </a:r>
            <a:r>
              <a:rPr kumimoji="0" lang="en-US" sz="28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ii) </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Intellectual Development</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iii) </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Vocational Development    </a:t>
            </a:r>
            <a:r>
              <a:rPr kumimoji="0" lang="en-US" sz="28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iv) </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Moral Development</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v) </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Spiritual Development        </a:t>
            </a:r>
            <a:r>
              <a:rPr kumimoji="0" lang="en-US" sz="28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vi) </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Cultural Development</a:t>
            </a:r>
          </a:p>
          <a:p>
            <a:r>
              <a:rPr lang="en-IN" sz="2800" b="1" u="sng" dirty="0"/>
              <a:t>At Societal Level</a:t>
            </a:r>
            <a:endParaRPr lang="en-IN" sz="2800" u="sng" dirty="0"/>
          </a:p>
          <a:p>
            <a:r>
              <a:rPr lang="en-IN" sz="2800" dirty="0" err="1"/>
              <a:t>i</a:t>
            </a:r>
            <a:r>
              <a:rPr lang="en-IN" sz="2800" dirty="0"/>
              <a:t>) Education </a:t>
            </a:r>
            <a:r>
              <a:rPr lang="en-IN" sz="2800" dirty="0" smtClean="0"/>
              <a:t>system                   ii</a:t>
            </a:r>
            <a:r>
              <a:rPr lang="en-IN" sz="2800" dirty="0"/>
              <a:t>) Economics</a:t>
            </a:r>
          </a:p>
          <a:p>
            <a:r>
              <a:rPr lang="en-IN" sz="2800" dirty="0"/>
              <a:t>iii) </a:t>
            </a:r>
            <a:r>
              <a:rPr lang="en-IN" sz="2800" dirty="0" smtClean="0"/>
              <a:t>Infrastructure                      iv</a:t>
            </a:r>
            <a:r>
              <a:rPr lang="en-IN" sz="2800" dirty="0"/>
              <a:t>) Science and development</a:t>
            </a:r>
          </a:p>
          <a:p>
            <a:r>
              <a:rPr lang="en-IN" sz="2800" dirty="0"/>
              <a:t>v) Medical </a:t>
            </a:r>
            <a:r>
              <a:rPr lang="en-IN" sz="2800" dirty="0" smtClean="0"/>
              <a:t>science                   vi</a:t>
            </a:r>
            <a:r>
              <a:rPr lang="en-IN" sz="2800" dirty="0"/>
              <a:t>) Agricultural field</a:t>
            </a:r>
          </a:p>
          <a:p>
            <a:r>
              <a:rPr lang="en-IN" sz="2800" dirty="0"/>
              <a:t>vii)Cultural and </a:t>
            </a:r>
            <a:r>
              <a:rPr lang="en-IN" sz="2800" dirty="0" smtClean="0"/>
              <a:t>Morality       viii</a:t>
            </a:r>
            <a:r>
              <a:rPr lang="en-IN" sz="2800" dirty="0"/>
              <a:t>) Living standard</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pull dir="d"/>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76</TotalTime>
  <Words>1098</Words>
  <Application>Microsoft Office PowerPoint</Application>
  <PresentationFormat>On-screen Show (4:3)</PresentationFormat>
  <Paragraphs>123</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Asus</dc:creator>
  <cp:lastModifiedBy>Asus</cp:lastModifiedBy>
  <cp:revision>18</cp:revision>
  <dcterms:created xsi:type="dcterms:W3CDTF">2016-02-24T13:48:44Z</dcterms:created>
  <dcterms:modified xsi:type="dcterms:W3CDTF">2016-02-26T13:18:15Z</dcterms:modified>
</cp:coreProperties>
</file>