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624" autoAdjust="0"/>
  </p:normalViewPr>
  <p:slideViewPr>
    <p:cSldViewPr>
      <p:cViewPr>
        <p:scale>
          <a:sx n="78" d="100"/>
          <a:sy n="78" d="100"/>
        </p:scale>
        <p:origin x="-27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5F36DD64-26DF-4952-8248-E6C05342F513}" type="datetimeFigureOut">
              <a:rPr lang="en-US" smtClean="0"/>
              <a:pPr/>
              <a:t>2/26/2016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85756C5-D6CD-4EC5-B39C-18F2D74EEE3D}"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F36DD64-26DF-4952-8248-E6C05342F513}" type="datetimeFigureOut">
              <a:rPr lang="en-US" smtClean="0"/>
              <a:pPr/>
              <a:t>2/26/2016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85756C5-D6CD-4EC5-B39C-18F2D74EEE3D}"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F36DD64-26DF-4952-8248-E6C05342F513}" type="datetimeFigureOut">
              <a:rPr lang="en-US" smtClean="0"/>
              <a:pPr/>
              <a:t>2/26/2016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85756C5-D6CD-4EC5-B39C-18F2D74EEE3D}"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F36DD64-26DF-4952-8248-E6C05342F513}" type="datetimeFigureOut">
              <a:rPr lang="en-US" smtClean="0"/>
              <a:pPr/>
              <a:t>2/26/2016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85756C5-D6CD-4EC5-B39C-18F2D74EEE3D}"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36DD64-26DF-4952-8248-E6C05342F513}" type="datetimeFigureOut">
              <a:rPr lang="en-US" smtClean="0"/>
              <a:pPr/>
              <a:t>2/26/2016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85756C5-D6CD-4EC5-B39C-18F2D74EEE3D}"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5F36DD64-26DF-4952-8248-E6C05342F513}" type="datetimeFigureOut">
              <a:rPr lang="en-US" smtClean="0"/>
              <a:pPr/>
              <a:t>2/26/2016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85756C5-D6CD-4EC5-B39C-18F2D74EEE3D}"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5F36DD64-26DF-4952-8248-E6C05342F513}" type="datetimeFigureOut">
              <a:rPr lang="en-US" smtClean="0"/>
              <a:pPr/>
              <a:t>2/26/2016</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85756C5-D6CD-4EC5-B39C-18F2D74EEE3D}"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5F36DD64-26DF-4952-8248-E6C05342F513}" type="datetimeFigureOut">
              <a:rPr lang="en-US" smtClean="0"/>
              <a:pPr/>
              <a:t>2/26/2016</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85756C5-D6CD-4EC5-B39C-18F2D74EEE3D}"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36DD64-26DF-4952-8248-E6C05342F513}" type="datetimeFigureOut">
              <a:rPr lang="en-US" smtClean="0"/>
              <a:pPr/>
              <a:t>2/26/2016</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85756C5-D6CD-4EC5-B39C-18F2D74EEE3D}"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36DD64-26DF-4952-8248-E6C05342F513}" type="datetimeFigureOut">
              <a:rPr lang="en-US" smtClean="0"/>
              <a:pPr/>
              <a:t>2/26/2016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85756C5-D6CD-4EC5-B39C-18F2D74EEE3D}"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36DD64-26DF-4952-8248-E6C05342F513}" type="datetimeFigureOut">
              <a:rPr lang="en-US" smtClean="0"/>
              <a:pPr/>
              <a:t>2/26/2016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85756C5-D6CD-4EC5-B39C-18F2D74EEE3D}"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36DD64-26DF-4952-8248-E6C05342F513}" type="datetimeFigureOut">
              <a:rPr lang="en-US" smtClean="0"/>
              <a:pPr/>
              <a:t>2/26/2016</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5756C5-D6CD-4EC5-B39C-18F2D74EEE3D}"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71472" y="785794"/>
            <a:ext cx="81439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Social and cultural issues in mathematics learning </a:t>
            </a: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the Development of Society</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Presented by</a:t>
            </a:r>
          </a:p>
          <a:p>
            <a:pPr marL="0" marR="0" lvl="0" indent="0" algn="ctr" defTabSz="914400" rtl="0" eaLnBrk="0" fontAlgn="base" latinLnBrk="0" hangingPunct="0">
              <a:lnSpc>
                <a:spcPct val="100000"/>
              </a:lnSpc>
              <a:spcBef>
                <a:spcPct val="0"/>
              </a:spcBef>
              <a:spcAft>
                <a:spcPct val="0"/>
              </a:spcAft>
              <a:buClrTx/>
              <a:buSzTx/>
              <a:buFontTx/>
              <a:buNone/>
              <a:tabLst/>
            </a:pPr>
            <a:endParaRPr lang="en-US" sz="3200" b="1" dirty="0">
              <a:latin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Dr. G. </a:t>
            </a:r>
            <a:r>
              <a:rPr kumimoji="0" lang="en-US" sz="32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Bodosa</a:t>
            </a:r>
            <a:r>
              <a:rPr kumimoji="0" lang="en-US" sz="3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Department of Mathematics</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Haflong</a:t>
            </a: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Government College, </a:t>
            </a:r>
            <a:r>
              <a:rPr kumimoji="0" lang="en-US" sz="32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Haflong</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285720" y="571480"/>
            <a:ext cx="8429684" cy="55707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Social and Cultural Issues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in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Mathematical Learning</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*Problem that affects the whole world.</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*Students suffer in school due to not being able to understand current lessons and being unprepared for future ones.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 Mathematics this understanding is essential to be able to fully grasp what is intended to be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learned.</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ll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214282" y="142852"/>
            <a:ext cx="857256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We need to look at what primary effects this relationship between Social and Cultural learning</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Socioeconomic status</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Wingdings 2" pitchFamily="18" charset="2"/>
              </a:rPr>
              <a:t></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The social and economic measure of an individuals position relative to others around him/her.</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Wingdings 2" pitchFamily="18" charset="2"/>
              </a:rPr>
              <a:t></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Socioeconomic status is a common factor in influencing students in mathematics.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r>
              <a:rPr lang="en-IN" sz="2800" dirty="0"/>
              <a:t>*</a:t>
            </a:r>
            <a:r>
              <a:rPr lang="en-IN" sz="2800" b="1" dirty="0" smtClean="0"/>
              <a:t>Language</a:t>
            </a:r>
            <a:r>
              <a:rPr lang="en-IN" sz="2800" dirty="0" smtClean="0"/>
              <a:t>:</a:t>
            </a:r>
            <a:endParaRPr lang="en-IN" sz="2800" dirty="0"/>
          </a:p>
          <a:p>
            <a:r>
              <a:rPr lang="en-IN" sz="2800" dirty="0"/>
              <a:t>The chosen language that is not only spoken in class but used in long answer questions and problem solving.</a:t>
            </a:r>
          </a:p>
          <a:p>
            <a:r>
              <a:rPr lang="en-IN" sz="2800" dirty="0"/>
              <a:t>Students struggle with understanding concepts of what’s being asked when they do not understand the question.</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ll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285720" y="357166"/>
            <a:ext cx="8501122"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*Language &amp; Language Background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pitchFamily="34" charset="0"/>
                <a:ea typeface="Calibri" pitchFamily="34" charset="0"/>
                <a:cs typeface="Wingdings 2" pitchFamily="18" charset="2"/>
              </a:rPr>
              <a:t></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With the exception of Indigenous Students mathematical achievements is not related to cultural background or language spoken at home.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pitchFamily="34" charset="0"/>
                <a:ea typeface="Calibri" pitchFamily="34" charset="0"/>
                <a:cs typeface="Wingdings 2" pitchFamily="18" charset="2"/>
              </a:rPr>
              <a:t></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When teacher and students do not share the same language, problems start occurring.</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Wingdings 2" pitchFamily="18" charset="2"/>
              </a:rPr>
              <a:t></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Mathematical problems can be difficult for students whose first language is not English.</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Wingdings 2" pitchFamily="18" charset="2"/>
              </a:rPr>
              <a:t></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It</a:t>
            </a:r>
            <a:r>
              <a:rPr kumimoji="0" lang="en-US" sz="2800" b="0" i="0" u="none" strike="noStrike" cap="none" normalizeH="0" baseline="0" dirty="0" smtClean="0">
                <a:ln>
                  <a:noFill/>
                </a:ln>
                <a:solidFill>
                  <a:schemeClr val="tx1"/>
                </a:solidFill>
                <a:effectLst/>
                <a:latin typeface="Calibri"/>
                <a:ea typeface="Calibri" pitchFamily="34" charset="0"/>
                <a:cs typeface="Arial" pitchFamily="34" charset="0"/>
              </a:rPr>
              <a:t>’</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 not usually the English Language itself but the mathematical language.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ll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285720" y="500042"/>
            <a:ext cx="8501122"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*Ways to improve this problem:</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Wingdings 2" pitchFamily="18" charset="2"/>
              </a:rPr>
              <a:t></a:t>
            </a:r>
            <a:r>
              <a:rPr lang="en-IN" sz="2800" dirty="0" smtClean="0"/>
              <a:t></a:t>
            </a:r>
            <a:r>
              <a:rPr lang="en-IN" sz="2800" dirty="0"/>
              <a:t></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Use short sentences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Wingdings 2" pitchFamily="18" charset="2"/>
              </a:rPr>
              <a:t></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Use simple words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Wingdings 2" pitchFamily="18" charset="2"/>
              </a:rPr>
              <a:t></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Remove unnecessary material/steps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Wingdings 2" pitchFamily="18" charset="2"/>
              </a:rPr>
              <a:t></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Keep present tense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Wingdings 2" pitchFamily="18" charset="2"/>
              </a:rPr>
              <a:t></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Avoid starting with sentence clauses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ll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285720" y="571480"/>
            <a:ext cx="857256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Example:</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Wingdings 2" pitchFamily="18" charset="2"/>
              </a:rPr>
              <a:t></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There are 5 birds and 3 worms.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How many more birds are there than worms?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Revised: (last line)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Wingdings 2" pitchFamily="18" charset="2"/>
              </a:rPr>
              <a:t></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Suppose the birds all race over and each one tries to get a worm!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How many birds won</a:t>
            </a:r>
            <a:r>
              <a:rPr kumimoji="0" lang="en-US" sz="2800" b="0" i="0" u="none" strike="noStrike" cap="none" normalizeH="0" baseline="0" dirty="0" smtClean="0">
                <a:ln>
                  <a:noFill/>
                </a:ln>
                <a:solidFill>
                  <a:schemeClr val="tx1"/>
                </a:solidFill>
                <a:effectLst/>
                <a:latin typeface="Calibri"/>
                <a:ea typeface="Calibri" pitchFamily="34" charset="0"/>
                <a:cs typeface="Arial" pitchFamily="34" charset="0"/>
              </a:rPr>
              <a:t>’</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 get a worm?</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ll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285720" y="642918"/>
            <a:ext cx="8501122" cy="33855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Sociocultural</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norms of the classroom:</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*Language</a:t>
            </a: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*Styles of communication</a:t>
            </a: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*Classroom rules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ll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285720" y="500042"/>
            <a:ext cx="8572560" cy="59708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Conclusion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Equal Access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Connected Learning</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Collaborative Methods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Supportive Environment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Intellectual Quality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Respect for Difference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ll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997530" y="2967335"/>
            <a:ext cx="3306033" cy="923330"/>
          </a:xfrm>
          <a:prstGeom prst="rect">
            <a:avLst/>
          </a:prstGeom>
          <a:noFill/>
        </p:spPr>
        <p:txBody>
          <a:bodyPr wrap="none" lIns="91440" tIns="45720" rIns="91440" bIns="45720">
            <a:spAutoFit/>
          </a:bodyPr>
          <a:lstStyle/>
          <a:p>
            <a:pPr algn="ctr"/>
            <a:r>
              <a:rPr kumimoji="0" lang="en-US" sz="5400" b="1" i="0" u="none" strike="noStrike" cap="none" spc="0" normalizeH="0" baseline="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Calibri" pitchFamily="34" charset="0"/>
                <a:ea typeface="Calibri" pitchFamily="34" charset="0"/>
                <a:cs typeface="Times New Roman" pitchFamily="18" charset="0"/>
              </a:rPr>
              <a:t>Thank  You</a:t>
            </a:r>
            <a:endParaRPr lang="en-IN"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285720" y="357166"/>
            <a:ext cx="8501122" cy="726352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What is mathematics?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Mathematics is a branch of science, which deals with numbers and their operations. It involves calculation, computation, solving of problems etc.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Its dictionary meaning states that, </a:t>
            </a:r>
            <a:r>
              <a:rPr kumimoji="0" lang="en-US" sz="28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Mathematics is the science of numbers and space</a:t>
            </a:r>
            <a:r>
              <a:rPr kumimoji="0" lang="en-US" sz="28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or </a:t>
            </a:r>
            <a:r>
              <a:rPr kumimoji="0" lang="en-US" sz="28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Mathematics is the science of measurement, quantity and magnitude</a:t>
            </a:r>
            <a:r>
              <a:rPr kumimoji="0" lang="en-US" sz="28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algn="just"/>
            <a:r>
              <a:rPr lang="en-IN" sz="2800" dirty="0"/>
              <a:t>Mathematics today is a diverse discipline that deals with data, measurements and observations from science, with inference, deduction, and proof; and with mathematical models of natural phenomena, of human behaviour, and of social systems.</a:t>
            </a:r>
          </a:p>
          <a:p>
            <a:pPr algn="just"/>
            <a:r>
              <a:rPr lang="en-IN" sz="2800" dirty="0"/>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142844" y="214290"/>
            <a:ext cx="857256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Also it is defined as, </a:t>
            </a:r>
            <a:r>
              <a:rPr kumimoji="0" lang="en-US" sz="28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Mathematics is the study of quantity, structure, space and change; it has historically developed, through the use of abstraction and logical reasoning, from counting, calculation, measurement, and the study of the shapes and motions of physical objects.</a:t>
            </a:r>
          </a:p>
          <a:p>
            <a:pPr algn="just"/>
            <a:r>
              <a:rPr lang="en-IN" sz="2800" b="1" dirty="0"/>
              <a:t>Importance of Mathematics</a:t>
            </a:r>
            <a:endParaRPr lang="en-IN" sz="2800" dirty="0"/>
          </a:p>
          <a:p>
            <a:pPr algn="just"/>
            <a:r>
              <a:rPr lang="en-IN" sz="2800" b="1" dirty="0"/>
              <a:t> </a:t>
            </a:r>
            <a:r>
              <a:rPr lang="en-IN" sz="2800" dirty="0" smtClean="0"/>
              <a:t>The </a:t>
            </a:r>
            <a:r>
              <a:rPr lang="en-IN" sz="2800" dirty="0"/>
              <a:t>literal meaning of mathematics is “things which can be counted” now you can think that counting has vital role in our daily life; just imagine that there were no mathematics at all, how would it be possible for us to count members of the family, number of students in the class, rupees in the pocket, runs in a cricket match, days in a week or in a months or years? On a basic level you need to be able to count, add, subtract, multiply, and divide.</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142844" y="357166"/>
            <a:ext cx="8643998" cy="59708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en-IN" sz="2800" b="1" dirty="0" smtClean="0"/>
              <a:t>Importance of Mathematics</a:t>
            </a:r>
            <a:endParaRPr lang="en-IN" sz="2800" dirty="0" smtClean="0"/>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Mathematics helps the man to give exact interpretation to his ideas and conclusions. It is the numerical and calculation part of man</a:t>
            </a:r>
            <a:r>
              <a:rPr kumimoji="0" lang="en-US" sz="28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life and knowledge. It plays a predominant role in our everyday life and it has become an indispensable factor for the progress of our present day world.</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Even nature also embraces mathematics completely. We see so much of symmetry-around us and have a deep sense of awareness and appreciation of patterns. Observe any natural thing and find out symmetry or pattern in it. Change of day into night, summer into winter etc.</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214282" y="285728"/>
            <a:ext cx="8643998"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What is development?</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term development can be understood as: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*Advancement of knowledge.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process in which something passes by degrees to a different stage, especially a more advanced or mature stage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*Systematic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use of scientific and technical knowledge to meet specific objectives or requirements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*Extension of the theoretical or practical aspects of a concept, design, discovery or invention.</a:t>
            </a:r>
          </a:p>
          <a:p>
            <a:pPr algn="just" eaLnBrk="0" fontAlgn="base" hangingPunct="0">
              <a:spcBef>
                <a:spcPct val="0"/>
              </a:spcBef>
              <a:spcAft>
                <a:spcPct val="0"/>
              </a:spcAft>
            </a:pPr>
            <a:r>
              <a:rPr lang="en-IN" sz="2800" smtClean="0"/>
              <a:t>*Process </a:t>
            </a:r>
            <a:r>
              <a:rPr lang="en-IN" sz="2800" dirty="0"/>
              <a:t>of economic and social transformation which is based on complex cultural and environmental factors and their interactions.</a:t>
            </a:r>
          </a:p>
          <a:p>
            <a:pPr marL="0" marR="0" lvl="0" indent="0" algn="just" defTabSz="914400" rtl="0" eaLnBrk="0" fontAlgn="base" latinLnBrk="0" hangingPunct="0">
              <a:lnSpc>
                <a:spcPct val="100000"/>
              </a:lnSpc>
              <a:spcBef>
                <a:spcPct val="0"/>
              </a:spcBef>
              <a:spcAft>
                <a:spcPct val="0"/>
              </a:spcAft>
              <a:buClrTx/>
              <a:buSzTx/>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285720" y="642918"/>
            <a:ext cx="857256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What is development?</a:t>
            </a:r>
          </a:p>
          <a:p>
            <a:pPr algn="just" fontAlgn="base">
              <a:spcBef>
                <a:spcPct val="0"/>
              </a:spcBef>
              <a:spcAft>
                <a:spcPct val="0"/>
              </a:spcAft>
            </a:pPr>
            <a:endPar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*Process of adding improvement to a land, such as grading, subdivision drainage, access roads and utilities.</a:t>
            </a:r>
          </a:p>
          <a:p>
            <a:pPr marL="0" marR="0" lvl="0" indent="0" algn="just" defTabSz="914400" rtl="0" eaLnBrk="1" fontAlgn="base" latinLnBrk="0" hangingPunct="1">
              <a:lnSpc>
                <a:spcPct val="100000"/>
              </a:lnSpc>
              <a:spcBef>
                <a:spcPct val="0"/>
              </a:spcBef>
              <a:spcAft>
                <a:spcPct val="0"/>
              </a:spcAft>
              <a:buClrTx/>
              <a:buSzTx/>
              <a:buFont typeface="Arial" charset="0"/>
              <a:buChar char="•"/>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act of developing or disclosing that which is unknown; a gradual unfolding process by which anything is developed, as a plan or method, or an image, gradual advancement or growth through a series of progressive changes; also, the result of developing, or a developed state.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285720" y="500042"/>
            <a:ext cx="8429684"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Role of mathematics in the development of society</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society, or a human society, is a group of people related to each other through persistent relations, or a large social grouping sharing the same geographical or virtual territory, subject to the same political authority and dominant cultural expectations. More broadly, a society may be described as an economic, social, or industrial infrastructure, made up of a varied collection of individuals.</a:t>
            </a:r>
          </a:p>
          <a:p>
            <a:pPr lvl="0" algn="just" eaLnBrk="0" fontAlgn="base" hangingPunct="0">
              <a:spcBef>
                <a:spcPct val="0"/>
              </a:spcBef>
              <a:spcAft>
                <a:spcPct val="0"/>
              </a:spcAft>
            </a:pPr>
            <a:r>
              <a:rPr lang="en-IN" sz="2800" dirty="0"/>
              <a:t>Mathematics occupies a crucial and unique role in the human societies and represents a strategic key in the development of the whole mankind.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214282" y="428604"/>
            <a:ext cx="857256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Role of mathematics in the development of society</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ability to compute, related to the power of technology and to the ability of social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organisation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the geometrical understanding of space time, that is the physical world and its natural patterns, show the role of Mathematics in the development of a Society. The society consists of its members (human being), who make government and organize the natural resources to develop infrastructure. The human beings are the one who develop the society. Therefore, we should discuss the role of mathematics in the development of an individual as well as the development of the society.</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285720" y="428604"/>
            <a:ext cx="857256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understand the role of mathematics in the development of an individual and of society, we need to discuss the following;</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Personal Level</a:t>
            </a:r>
            <a:endParaRPr kumimoji="0" lang="en-US" sz="2800" b="0" i="0" u="sng"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Calibri" pitchFamily="34" charset="0"/>
              </a:rPr>
              <a:t>i</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Social Development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ii)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Intellectual Development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iii)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Vocational Development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iv)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Moral Development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v)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Spiritual Development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vi)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Cultural Development</a:t>
            </a:r>
          </a:p>
          <a:p>
            <a:r>
              <a:rPr lang="en-IN" sz="2800" b="1" u="sng" dirty="0"/>
              <a:t>At Societal Level</a:t>
            </a:r>
            <a:endParaRPr lang="en-IN" sz="2800" u="sng" dirty="0"/>
          </a:p>
          <a:p>
            <a:r>
              <a:rPr lang="en-IN" sz="2800" dirty="0" err="1"/>
              <a:t>i</a:t>
            </a:r>
            <a:r>
              <a:rPr lang="en-IN" sz="2800" dirty="0"/>
              <a:t>) Education </a:t>
            </a:r>
            <a:r>
              <a:rPr lang="en-IN" sz="2800" dirty="0" smtClean="0"/>
              <a:t>system                   ii</a:t>
            </a:r>
            <a:r>
              <a:rPr lang="en-IN" sz="2800" dirty="0"/>
              <a:t>) Economics</a:t>
            </a:r>
          </a:p>
          <a:p>
            <a:r>
              <a:rPr lang="en-IN" sz="2800" dirty="0"/>
              <a:t>iii) </a:t>
            </a:r>
            <a:r>
              <a:rPr lang="en-IN" sz="2800" dirty="0" smtClean="0"/>
              <a:t>Infrastructure                      iv</a:t>
            </a:r>
            <a:r>
              <a:rPr lang="en-IN" sz="2800" dirty="0"/>
              <a:t>) Science and development</a:t>
            </a:r>
          </a:p>
          <a:p>
            <a:r>
              <a:rPr lang="en-IN" sz="2800" dirty="0"/>
              <a:t>v) Medical </a:t>
            </a:r>
            <a:r>
              <a:rPr lang="en-IN" sz="2800" dirty="0" smtClean="0"/>
              <a:t>science                   vi</a:t>
            </a:r>
            <a:r>
              <a:rPr lang="en-IN" sz="2800" dirty="0"/>
              <a:t>) Agricultural field</a:t>
            </a:r>
          </a:p>
          <a:p>
            <a:r>
              <a:rPr lang="en-IN" sz="2800" dirty="0"/>
              <a:t>vii)Cultural and </a:t>
            </a:r>
            <a:r>
              <a:rPr lang="en-IN" sz="2800" dirty="0" smtClean="0"/>
              <a:t>Morality       viii</a:t>
            </a:r>
            <a:r>
              <a:rPr lang="en-IN" sz="2800" dirty="0"/>
              <a:t>) Living standard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ll di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TotalTime>
  <Words>1098</Words>
  <Application>Microsoft Office PowerPoint</Application>
  <PresentationFormat>On-screen Show (4:3)</PresentationFormat>
  <Paragraphs>123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Asus</dc:creator>
  <cp:lastModifiedBy>Asus</cp:lastModifiedBy>
  <cp:revision>18</cp:revision>
  <dcterms:created xsi:type="dcterms:W3CDTF">2016-02-24T13:48:44Z</dcterms:created>
  <dcterms:modified xsi:type="dcterms:W3CDTF">2016-02-26T13:18:15Z</dcterms:modified>
</cp:coreProperties>
</file>