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00CD0C4-6D6F-484F-BB71-C00FF7656B75}" type="datetimeFigureOut">
              <a:rPr lang="en-US" smtClean="0"/>
              <a:pPr/>
              <a:t>5/4/2019</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BD6D9138-6327-490D-A0C4-5C04BF1B818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0CD0C4-6D6F-484F-BB71-C00FF7656B75}"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0CD0C4-6D6F-484F-BB71-C00FF7656B75}"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0CD0C4-6D6F-484F-BB71-C00FF7656B75}"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0CD0C4-6D6F-484F-BB71-C00FF7656B75}"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D9138-6327-490D-A0C4-5C04BF1B818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0CD0C4-6D6F-484F-BB71-C00FF7656B75}"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0CD0C4-6D6F-484F-BB71-C00FF7656B75}" type="datetimeFigureOut">
              <a:rPr lang="en-US" smtClean="0"/>
              <a:pPr/>
              <a:t>5/4/2019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0CD0C4-6D6F-484F-BB71-C00FF7656B75}" type="datetimeFigureOut">
              <a:rPr lang="en-US" smtClean="0"/>
              <a:pPr/>
              <a:t>5/4/2019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CD0C4-6D6F-484F-BB71-C00FF7656B75}" type="datetimeFigureOut">
              <a:rPr lang="en-US" smtClean="0"/>
              <a:pPr/>
              <a:t>5/4/2019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0CD0C4-6D6F-484F-BB71-C00FF7656B75}"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D6D9138-6327-490D-A0C4-5C04BF1B818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0CD0C4-6D6F-484F-BB71-C00FF7656B75}"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BD6D9138-6327-490D-A0C4-5C04BF1B8187}"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00CD0C4-6D6F-484F-BB71-C00FF7656B75}" type="datetimeFigureOut">
              <a:rPr lang="en-US" smtClean="0"/>
              <a:pPr/>
              <a:t>5/4/2019</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6D9138-6327-490D-A0C4-5C04BF1B8187}"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8243918" cy="3171846"/>
          </a:xfrm>
        </p:spPr>
        <p:txBody>
          <a:bodyPr/>
          <a:lstStyle/>
          <a:p>
            <a:r>
              <a:rPr lang="en-US" b="1" dirty="0"/>
              <a:t>CONCEPTS  OF  INCOME  TAX </a:t>
            </a:r>
            <a:endParaRPr lang="en-IN" dirty="0"/>
          </a:p>
        </p:txBody>
      </p:sp>
      <p:sp>
        <p:nvSpPr>
          <p:cNvPr id="3" name="Subtitle 2"/>
          <p:cNvSpPr>
            <a:spLocks noGrp="1"/>
          </p:cNvSpPr>
          <p:nvPr>
            <p:ph type="subTitle" idx="1"/>
          </p:nvPr>
        </p:nvSpPr>
        <p:spPr>
          <a:xfrm>
            <a:off x="3571868" y="4786322"/>
            <a:ext cx="5572132" cy="2071678"/>
          </a:xfrm>
        </p:spPr>
        <p:txBody>
          <a:bodyPr>
            <a:normAutofit/>
          </a:bodyPr>
          <a:lstStyle/>
          <a:p>
            <a:r>
              <a:rPr lang="en-US" dirty="0" smtClean="0">
                <a:latin typeface="Aharoni" pitchFamily="2" charset="-79"/>
                <a:cs typeface="Aharoni" pitchFamily="2" charset="-79"/>
              </a:rPr>
              <a:t>Dr. </a:t>
            </a:r>
            <a:r>
              <a:rPr lang="en-US" dirty="0" err="1" smtClean="0">
                <a:latin typeface="Aharoni" pitchFamily="2" charset="-79"/>
                <a:cs typeface="Aharoni" pitchFamily="2" charset="-79"/>
              </a:rPr>
              <a:t>Durlabh</a:t>
            </a:r>
            <a:r>
              <a:rPr lang="en-US" dirty="0" smtClean="0">
                <a:latin typeface="Aharoni" pitchFamily="2" charset="-79"/>
                <a:cs typeface="Aharoni" pitchFamily="2" charset="-79"/>
              </a:rPr>
              <a:t> </a:t>
            </a:r>
            <a:r>
              <a:rPr lang="en-US" dirty="0" err="1" smtClean="0">
                <a:latin typeface="Aharoni" pitchFamily="2" charset="-79"/>
                <a:cs typeface="Aharoni" pitchFamily="2" charset="-79"/>
              </a:rPr>
              <a:t>Baruah</a:t>
            </a:r>
            <a:endParaRPr lang="en-US" dirty="0" smtClean="0">
              <a:latin typeface="Aharoni" pitchFamily="2" charset="-79"/>
              <a:cs typeface="Aharoni" pitchFamily="2" charset="-79"/>
            </a:endParaRPr>
          </a:p>
          <a:p>
            <a:r>
              <a:rPr lang="en-US" dirty="0" smtClean="0">
                <a:latin typeface="Aharoni" pitchFamily="2" charset="-79"/>
                <a:cs typeface="Aharoni" pitchFamily="2" charset="-79"/>
              </a:rPr>
              <a:t>Department of Commerce</a:t>
            </a:r>
          </a:p>
          <a:p>
            <a:r>
              <a:rPr lang="en-US" dirty="0" err="1" smtClean="0">
                <a:latin typeface="Aharoni" pitchFamily="2" charset="-79"/>
                <a:cs typeface="Aharoni" pitchFamily="2" charset="-79"/>
              </a:rPr>
              <a:t>Haflong</a:t>
            </a:r>
            <a:r>
              <a:rPr lang="en-US" dirty="0" smtClean="0">
                <a:latin typeface="Aharoni" pitchFamily="2" charset="-79"/>
                <a:cs typeface="Aharoni" pitchFamily="2" charset="-79"/>
              </a:rPr>
              <a:t> Govt. College, </a:t>
            </a:r>
            <a:r>
              <a:rPr lang="en-US" dirty="0" err="1" smtClean="0">
                <a:latin typeface="Aharoni" pitchFamily="2" charset="-79"/>
                <a:cs typeface="Aharoni" pitchFamily="2" charset="-79"/>
              </a:rPr>
              <a:t>Haflong</a:t>
            </a:r>
            <a:r>
              <a:rPr lang="en-US" dirty="0" smtClean="0">
                <a:latin typeface="Aharoni" pitchFamily="2" charset="-79"/>
                <a:cs typeface="Aharoni" pitchFamily="2" charset="-79"/>
              </a:rPr>
              <a:t>.</a:t>
            </a:r>
            <a:endParaRPr lang="en-IN" dirty="0">
              <a:latin typeface="Aharoni" pitchFamily="2" charset="-79"/>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928802"/>
          </a:xfrm>
        </p:spPr>
        <p:txBody>
          <a:bodyPr>
            <a:normAutofit fontScale="90000"/>
          </a:bodyPr>
          <a:lstStyle/>
          <a:p>
            <a:pPr algn="l"/>
            <a:r>
              <a:rPr lang="en-US" sz="3600" dirty="0" smtClean="0"/>
              <a:t>respect to which , or the produce of which, any process mentioned in paragraph (ii) and (iii) of sub clause (b) is carried on.</a:t>
            </a:r>
            <a:r>
              <a:rPr lang="en-IN" sz="3600" dirty="0" smtClean="0"/>
              <a:t/>
            </a:r>
            <a:br>
              <a:rPr lang="en-IN" sz="3600" dirty="0" smtClean="0"/>
            </a:br>
            <a:endParaRPr lang="en-IN" sz="3600" dirty="0"/>
          </a:p>
        </p:txBody>
      </p:sp>
      <p:sp>
        <p:nvSpPr>
          <p:cNvPr id="3" name="Content Placeholder 2"/>
          <p:cNvSpPr>
            <a:spLocks noGrp="1"/>
          </p:cNvSpPr>
          <p:nvPr>
            <p:ph idx="1"/>
          </p:nvPr>
        </p:nvSpPr>
        <p:spPr>
          <a:xfrm>
            <a:off x="0" y="1571612"/>
            <a:ext cx="9144000" cy="5286388"/>
          </a:xfrm>
        </p:spPr>
        <p:txBody>
          <a:bodyPr>
            <a:normAutofit fontScale="92500"/>
          </a:bodyPr>
          <a:lstStyle/>
          <a:p>
            <a:pPr algn="just"/>
            <a:r>
              <a:rPr lang="en-US" sz="3600" dirty="0" smtClean="0"/>
              <a:t>Agricultural income is fully exempted from tax u/s 10(1) and as such does not form part of total income. The reason of exemption of agricultural income from central taxation is that the constitution gives exclusive power to make laws with respect to taxes on agricultural income to the State Legislature. However in some cases agricultural income is taken into consideration to determine the tax on non-agricultural income.                    Contd.</a:t>
            </a:r>
            <a:endParaRPr lang="en-IN" sz="3600" dirty="0" smtClean="0"/>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286124"/>
          </a:xfrm>
        </p:spPr>
        <p:txBody>
          <a:bodyPr>
            <a:normAutofit fontScale="90000"/>
          </a:bodyPr>
          <a:lstStyle/>
          <a:p>
            <a:pPr algn="l"/>
            <a:r>
              <a:rPr lang="en-US" b="1" dirty="0" err="1"/>
              <a:t>Assessee</a:t>
            </a:r>
            <a:r>
              <a:rPr lang="en-US" b="1" dirty="0"/>
              <a:t>:  Section 2(7)</a:t>
            </a:r>
            <a:r>
              <a:rPr lang="en-IN" dirty="0"/>
              <a:t/>
            </a:r>
            <a:br>
              <a:rPr lang="en-IN" dirty="0"/>
            </a:br>
            <a:r>
              <a:rPr lang="en-US" dirty="0"/>
              <a:t> </a:t>
            </a:r>
            <a:r>
              <a:rPr lang="en-US" dirty="0" err="1" smtClean="0"/>
              <a:t>Assessee</a:t>
            </a:r>
            <a:r>
              <a:rPr lang="en-US" dirty="0" smtClean="0"/>
              <a:t> </a:t>
            </a:r>
            <a:r>
              <a:rPr lang="en-US" dirty="0"/>
              <a:t>means a person by whom any tax or any other sum of money is </a:t>
            </a:r>
            <a:r>
              <a:rPr lang="en-US" dirty="0" smtClean="0"/>
              <a:t>payable under </a:t>
            </a:r>
            <a:r>
              <a:rPr lang="en-US" dirty="0"/>
              <a:t>this act and includes:</a:t>
            </a:r>
            <a:r>
              <a:rPr lang="en-IN" dirty="0"/>
              <a:t/>
            </a:r>
            <a:br>
              <a:rPr lang="en-IN" dirty="0"/>
            </a:br>
            <a:endParaRPr lang="en-IN" dirty="0"/>
          </a:p>
        </p:txBody>
      </p:sp>
      <p:sp>
        <p:nvSpPr>
          <p:cNvPr id="3" name="Content Placeholder 2"/>
          <p:cNvSpPr>
            <a:spLocks noGrp="1"/>
          </p:cNvSpPr>
          <p:nvPr>
            <p:ph idx="1"/>
          </p:nvPr>
        </p:nvSpPr>
        <p:spPr>
          <a:xfrm>
            <a:off x="0" y="2857496"/>
            <a:ext cx="9144000" cy="4286280"/>
          </a:xfrm>
        </p:spPr>
        <p:txBody>
          <a:bodyPr/>
          <a:lstStyle/>
          <a:p>
            <a:pPr lvl="0"/>
            <a:r>
              <a:rPr lang="en-US" sz="2800" dirty="0"/>
              <a:t>Every person in respect of whom any proceedings under this act have been taken for the assessment  of his income or of the income of any other person in respect of which he is assessable or loss sustained by him or by such other person or of the amount of refund due to him or to such person.</a:t>
            </a:r>
            <a:endParaRPr lang="en-IN" sz="2800" dirty="0"/>
          </a:p>
          <a:p>
            <a:pPr lvl="0"/>
            <a:r>
              <a:rPr lang="en-US" sz="2800" dirty="0"/>
              <a:t>Every person who is deemed to be an </a:t>
            </a:r>
            <a:r>
              <a:rPr lang="en-US" sz="2800" dirty="0" err="1"/>
              <a:t>assessee</a:t>
            </a:r>
            <a:r>
              <a:rPr lang="en-US" sz="2800" dirty="0"/>
              <a:t> under any provision of this act.</a:t>
            </a:r>
            <a:endParaRPr lang="en-IN" sz="2800" dirty="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714752"/>
          </a:xfrm>
        </p:spPr>
        <p:txBody>
          <a:bodyPr>
            <a:normAutofit fontScale="90000"/>
          </a:bodyPr>
          <a:lstStyle/>
          <a:p>
            <a:pPr lvl="0" algn="l"/>
            <a:r>
              <a:rPr lang="en-US" dirty="0" smtClean="0"/>
              <a:t/>
            </a:r>
            <a:br>
              <a:rPr lang="en-US" dirty="0" smtClean="0"/>
            </a:br>
            <a:r>
              <a:rPr lang="en-US" sz="4000" dirty="0" smtClean="0"/>
              <a:t>(c) Every </a:t>
            </a:r>
            <a:r>
              <a:rPr lang="en-US" sz="4000" dirty="0"/>
              <a:t>person who is deemed to be an </a:t>
            </a:r>
            <a:r>
              <a:rPr lang="en-US" sz="4000" dirty="0" err="1"/>
              <a:t>assessee</a:t>
            </a:r>
            <a:r>
              <a:rPr lang="en-US" sz="4000" dirty="0"/>
              <a:t> –in-default under any provision of this act.</a:t>
            </a:r>
            <a:r>
              <a:rPr lang="en-IN" sz="4000" dirty="0"/>
              <a:t/>
            </a:r>
            <a:br>
              <a:rPr lang="en-IN" sz="4000" dirty="0"/>
            </a:br>
            <a:r>
              <a:rPr lang="en-US" sz="4000" dirty="0"/>
              <a:t>            </a:t>
            </a:r>
            <a:r>
              <a:rPr lang="en-US" sz="4000" dirty="0" smtClean="0"/>
              <a:t>The </a:t>
            </a:r>
            <a:r>
              <a:rPr lang="en-US" sz="4000" dirty="0"/>
              <a:t>above definition divides various types of assesses into three categories—</a:t>
            </a:r>
            <a:r>
              <a:rPr lang="en-IN" dirty="0"/>
              <a:t/>
            </a:r>
            <a:br>
              <a:rPr lang="en-IN" dirty="0"/>
            </a:br>
            <a:endParaRPr lang="en-IN" dirty="0"/>
          </a:p>
        </p:txBody>
      </p:sp>
      <p:sp>
        <p:nvSpPr>
          <p:cNvPr id="3" name="Content Placeholder 2"/>
          <p:cNvSpPr>
            <a:spLocks noGrp="1"/>
          </p:cNvSpPr>
          <p:nvPr>
            <p:ph idx="1"/>
          </p:nvPr>
        </p:nvSpPr>
        <p:spPr>
          <a:xfrm>
            <a:off x="0" y="3143248"/>
            <a:ext cx="9144000" cy="3714752"/>
          </a:xfrm>
        </p:spPr>
        <p:txBody>
          <a:bodyPr>
            <a:normAutofit fontScale="92500" lnSpcReduction="10000"/>
          </a:bodyPr>
          <a:lstStyle/>
          <a:p>
            <a:pPr>
              <a:buNone/>
            </a:pPr>
            <a:r>
              <a:rPr lang="en-US" dirty="0"/>
              <a:t> </a:t>
            </a:r>
            <a:r>
              <a:rPr lang="en-US" dirty="0" err="1" smtClean="0"/>
              <a:t>i</a:t>
            </a:r>
            <a:r>
              <a:rPr lang="en-US" dirty="0" smtClean="0"/>
              <a:t>.      </a:t>
            </a:r>
            <a:r>
              <a:rPr lang="en-US" sz="3600" dirty="0" smtClean="0"/>
              <a:t>Ordinary </a:t>
            </a:r>
            <a:r>
              <a:rPr lang="en-US" sz="3600" dirty="0" err="1"/>
              <a:t>assessee</a:t>
            </a:r>
            <a:r>
              <a:rPr lang="en-US" sz="3600" dirty="0"/>
              <a:t>     </a:t>
            </a:r>
            <a:endParaRPr lang="en-US" sz="3600" dirty="0" smtClean="0"/>
          </a:p>
          <a:p>
            <a:pPr>
              <a:buNone/>
            </a:pPr>
            <a:r>
              <a:rPr lang="en-US" sz="3600" dirty="0" smtClean="0"/>
              <a:t> ii.    </a:t>
            </a:r>
            <a:r>
              <a:rPr lang="en-US" sz="3600" dirty="0"/>
              <a:t>Deemed or representative </a:t>
            </a:r>
            <a:r>
              <a:rPr lang="en-US" sz="3600" dirty="0" err="1"/>
              <a:t>assessee</a:t>
            </a:r>
            <a:r>
              <a:rPr lang="en-US" sz="3600" dirty="0"/>
              <a:t>       </a:t>
            </a:r>
            <a:endParaRPr lang="en-US" sz="3600" dirty="0" smtClean="0"/>
          </a:p>
          <a:p>
            <a:pPr marL="857250" indent="-857250">
              <a:buAutoNum type="romanLcPeriod" startAt="3"/>
            </a:pPr>
            <a:r>
              <a:rPr lang="en-US" sz="3600" dirty="0" err="1" smtClean="0"/>
              <a:t>Assessee</a:t>
            </a:r>
            <a:r>
              <a:rPr lang="en-US" sz="3600" dirty="0" smtClean="0"/>
              <a:t> </a:t>
            </a:r>
            <a:r>
              <a:rPr lang="en-US" sz="3600" dirty="0"/>
              <a:t>-in –</a:t>
            </a:r>
            <a:r>
              <a:rPr lang="en-US" sz="3600" dirty="0" smtClean="0"/>
              <a:t>default</a:t>
            </a:r>
          </a:p>
          <a:p>
            <a:pPr>
              <a:buNone/>
            </a:pPr>
            <a:r>
              <a:rPr lang="en-US" sz="3600" b="1" dirty="0" smtClean="0"/>
              <a:t> </a:t>
            </a:r>
            <a:r>
              <a:rPr lang="en-US" sz="3600" b="1" u="sng" dirty="0" smtClean="0"/>
              <a:t>Gross Total Income and Total Income:</a:t>
            </a:r>
            <a:endParaRPr lang="en-IN" sz="3600" u="sng" dirty="0" smtClean="0"/>
          </a:p>
          <a:p>
            <a:pPr algn="just">
              <a:buNone/>
            </a:pPr>
            <a:r>
              <a:rPr lang="en-US" sz="3600" dirty="0" smtClean="0"/>
              <a:t>    U/s 14 the term Gross Total Income means aggregate of incomes computed under the following five heads—</a:t>
            </a:r>
            <a:endParaRPr lang="en-IN" sz="3600" dirty="0" smtClean="0"/>
          </a:p>
          <a:p>
            <a:pPr marL="857250" indent="-857250">
              <a:buAutoNum type="romanLcPeriod" startAt="3"/>
            </a:pPr>
            <a:endParaRPr lang="en-IN"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857628"/>
          </a:xfrm>
        </p:spPr>
        <p:txBody>
          <a:bodyPr>
            <a:normAutofit fontScale="90000"/>
          </a:bodyPr>
          <a:lstStyle/>
          <a:p>
            <a:pPr algn="l"/>
            <a:r>
              <a:rPr lang="en-US" sz="4000" dirty="0" smtClean="0"/>
              <a:t> </a:t>
            </a:r>
            <a:r>
              <a:rPr lang="en-US" sz="4000" dirty="0" err="1" smtClean="0"/>
              <a:t>i</a:t>
            </a:r>
            <a:r>
              <a:rPr lang="en-US" sz="4000" dirty="0" smtClean="0"/>
              <a:t>.   Income under the head “Salaries”.</a:t>
            </a:r>
            <a:r>
              <a:rPr lang="en-IN" sz="4000" dirty="0"/>
              <a:t/>
            </a:r>
            <a:br>
              <a:rPr lang="en-IN" sz="4000" dirty="0"/>
            </a:br>
            <a:r>
              <a:rPr lang="en-US" sz="4000" dirty="0" smtClean="0"/>
              <a:t> ii.   Income under the head “House property”.</a:t>
            </a:r>
            <a:r>
              <a:rPr lang="en-IN" sz="4000" dirty="0" smtClean="0"/>
              <a:t/>
            </a:r>
            <a:br>
              <a:rPr lang="en-IN" sz="4000" dirty="0" smtClean="0"/>
            </a:br>
            <a:r>
              <a:rPr lang="en-US" sz="4000" dirty="0" smtClean="0"/>
              <a:t> iii.   Income under the head “Profits and gains of business or profession”</a:t>
            </a:r>
            <a:r>
              <a:rPr lang="en-IN" sz="4000" dirty="0" smtClean="0"/>
              <a:t/>
            </a:r>
            <a:br>
              <a:rPr lang="en-IN" sz="4000" dirty="0" smtClean="0"/>
            </a:br>
            <a:r>
              <a:rPr lang="en-US" sz="4000" dirty="0" smtClean="0"/>
              <a:t> iv.   Income under the head “Capital gains”</a:t>
            </a:r>
            <a:r>
              <a:rPr lang="en-IN" sz="4000" dirty="0" smtClean="0"/>
              <a:t/>
            </a:r>
            <a:br>
              <a:rPr lang="en-IN" sz="4000" dirty="0" smtClean="0"/>
            </a:br>
            <a:r>
              <a:rPr lang="en-US" sz="4000" dirty="0" smtClean="0"/>
              <a:t> v.   Income under the head ”Other sources”</a:t>
            </a:r>
            <a:r>
              <a:rPr lang="en-IN" dirty="0" smtClean="0"/>
              <a:t/>
            </a:r>
            <a:br>
              <a:rPr lang="en-IN" dirty="0" smtClean="0"/>
            </a:br>
            <a:endParaRPr lang="en-IN" dirty="0"/>
          </a:p>
        </p:txBody>
      </p:sp>
      <p:sp>
        <p:nvSpPr>
          <p:cNvPr id="3" name="Content Placeholder 2"/>
          <p:cNvSpPr>
            <a:spLocks noGrp="1"/>
          </p:cNvSpPr>
          <p:nvPr>
            <p:ph idx="1"/>
          </p:nvPr>
        </p:nvSpPr>
        <p:spPr>
          <a:xfrm>
            <a:off x="0" y="3286124"/>
            <a:ext cx="9144000" cy="4000528"/>
          </a:xfrm>
        </p:spPr>
        <p:txBody>
          <a:bodyPr>
            <a:normAutofit/>
          </a:bodyPr>
          <a:lstStyle/>
          <a:p>
            <a:pPr algn="just">
              <a:buNone/>
            </a:pPr>
            <a:r>
              <a:rPr lang="en-US" dirty="0" smtClean="0"/>
              <a:t>    </a:t>
            </a:r>
            <a:r>
              <a:rPr lang="en-US" sz="2800" dirty="0" smtClean="0"/>
              <a:t>After aggregating income under various heads, losses  are adjusted and the resultant figure is called “Gross total income”.</a:t>
            </a:r>
            <a:endParaRPr lang="en-IN" sz="2800" dirty="0" smtClean="0"/>
          </a:p>
          <a:p>
            <a:pPr algn="just"/>
            <a:r>
              <a:rPr lang="en-US" sz="2800" dirty="0"/>
              <a:t>        Out of gross total income so calculated will be applied various deductions prescribed u/s 80D to 80U. The resultant figure is “Total income” u/s 2(45) which will be taxed. According to the Shorter </a:t>
            </a:r>
            <a:endParaRPr lang="en-I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8"/>
          </a:xfrm>
        </p:spPr>
        <p:txBody>
          <a:bodyPr>
            <a:normAutofit fontScale="90000"/>
          </a:bodyPr>
          <a:lstStyle/>
          <a:p>
            <a:pPr algn="l"/>
            <a:r>
              <a:rPr lang="en-US" sz="4000" dirty="0" smtClean="0"/>
              <a:t>Oxford English Dictionary ,”income” means “that which comes in as the periodical product of one’s work, business, land or investments (commonly expressed in terms of money) ; annual or periodical receipts accruing to a person or a corporation”.</a:t>
            </a:r>
            <a:r>
              <a:rPr lang="en-IN" sz="4000" dirty="0" smtClean="0"/>
              <a:t/>
            </a:r>
            <a:br>
              <a:rPr lang="en-IN" sz="4000" dirty="0" smtClean="0"/>
            </a:br>
            <a:r>
              <a:rPr lang="en-US" sz="4000" dirty="0" smtClean="0"/>
              <a:t> </a:t>
            </a:r>
            <a:r>
              <a:rPr lang="en-IN" dirty="0" smtClean="0"/>
              <a:t/>
            </a:r>
            <a:br>
              <a:rPr lang="en-IN" dirty="0" smtClean="0"/>
            </a:br>
            <a:endParaRPr lang="en-IN" dirty="0"/>
          </a:p>
        </p:txBody>
      </p:sp>
      <p:sp>
        <p:nvSpPr>
          <p:cNvPr id="3" name="Content Placeholder 2"/>
          <p:cNvSpPr>
            <a:spLocks noGrp="1"/>
          </p:cNvSpPr>
          <p:nvPr>
            <p:ph idx="1"/>
          </p:nvPr>
        </p:nvSpPr>
        <p:spPr>
          <a:xfrm>
            <a:off x="0" y="3643314"/>
            <a:ext cx="9144000" cy="3429024"/>
          </a:xfrm>
        </p:spPr>
        <p:txBody>
          <a:bodyPr/>
          <a:lstStyle/>
          <a:p>
            <a:r>
              <a:rPr lang="en-US" b="1" dirty="0" smtClean="0"/>
              <a:t>Assessment Year:   Section 2(9)</a:t>
            </a:r>
            <a:endParaRPr lang="en-IN" dirty="0" smtClean="0"/>
          </a:p>
          <a:p>
            <a:pPr algn="just">
              <a:buNone/>
            </a:pPr>
            <a:r>
              <a:rPr lang="en-US" dirty="0"/>
              <a:t>           </a:t>
            </a:r>
            <a:r>
              <a:rPr lang="en-US" sz="3600" dirty="0"/>
              <a:t>“Assessment year” means the period of 12 months commencing on the 1</a:t>
            </a:r>
            <a:r>
              <a:rPr lang="en-US" sz="3600" baseline="30000" dirty="0"/>
              <a:t>st</a:t>
            </a:r>
            <a:r>
              <a:rPr lang="en-US" sz="3600" dirty="0"/>
              <a:t> day of April every year and ending on 31</a:t>
            </a:r>
            <a:r>
              <a:rPr lang="en-US" sz="3600" baseline="30000" dirty="0"/>
              <a:t>st</a:t>
            </a:r>
            <a:r>
              <a:rPr lang="en-US" sz="3600" dirty="0"/>
              <a:t> March of the next year. The assessment year is the financial year of the Govt. of India </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786322"/>
          </a:xfrm>
        </p:spPr>
        <p:txBody>
          <a:bodyPr>
            <a:noAutofit/>
          </a:bodyPr>
          <a:lstStyle/>
          <a:p>
            <a:r>
              <a:rPr lang="en-US" sz="3600" dirty="0" smtClean="0"/>
              <a:t>during which income of a person relating to the relevant previous year is assessed to tax. Every person who is liable to pay tax files return of income by prescribed dates. Tax is calculated and compared with the amount paid and the assessment order is issued. The year in which whole of this process is undertaken is called </a:t>
            </a:r>
            <a:r>
              <a:rPr lang="en-US" sz="3600" dirty="0" smtClean="0"/>
              <a:t>assessment year</a:t>
            </a:r>
            <a:r>
              <a:rPr lang="en-US" sz="3600" dirty="0" smtClean="0"/>
              <a:t>.</a:t>
            </a:r>
            <a:r>
              <a:rPr lang="en-IN" sz="3600" dirty="0" smtClean="0"/>
              <a:t/>
            </a:r>
            <a:br>
              <a:rPr lang="en-IN" sz="3600" dirty="0" smtClean="0"/>
            </a:br>
            <a:endParaRPr lang="en-IN" sz="3600" dirty="0"/>
          </a:p>
        </p:txBody>
      </p:sp>
      <p:sp>
        <p:nvSpPr>
          <p:cNvPr id="3" name="Content Placeholder 2"/>
          <p:cNvSpPr>
            <a:spLocks noGrp="1"/>
          </p:cNvSpPr>
          <p:nvPr>
            <p:ph idx="1"/>
          </p:nvPr>
        </p:nvSpPr>
        <p:spPr>
          <a:xfrm>
            <a:off x="0" y="4286256"/>
            <a:ext cx="9144000" cy="2571744"/>
          </a:xfrm>
        </p:spPr>
        <p:txBody>
          <a:bodyPr>
            <a:normAutofit fontScale="92500" lnSpcReduction="20000"/>
          </a:bodyPr>
          <a:lstStyle/>
          <a:p>
            <a:r>
              <a:rPr lang="en-US" b="1" dirty="0" smtClean="0"/>
              <a:t>Previous Year:  Section 3</a:t>
            </a:r>
            <a:endParaRPr lang="en-IN" dirty="0" smtClean="0"/>
          </a:p>
          <a:p>
            <a:pPr algn="just">
              <a:buNone/>
            </a:pPr>
            <a:r>
              <a:rPr lang="en-US" b="1" dirty="0"/>
              <a:t>   </a:t>
            </a:r>
            <a:r>
              <a:rPr lang="en-US" sz="3600" dirty="0" smtClean="0"/>
              <a:t>The </a:t>
            </a:r>
            <a:r>
              <a:rPr lang="en-US" sz="3600" dirty="0"/>
              <a:t>term previous year is very important because it is the income earned during the previous year which is to be assessed to tax in the assessment year. As the word “previous’ means “coming year”, </a:t>
            </a:r>
            <a:endParaRPr lang="en-IN"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pPr algn="ctr"/>
            <a:r>
              <a:rPr lang="en-US" sz="4000" dirty="0" smtClean="0"/>
              <a:t/>
            </a:r>
            <a:br>
              <a:rPr lang="en-US" sz="4000" dirty="0" smtClean="0"/>
            </a:br>
            <a:r>
              <a:rPr lang="en-US" sz="4000" dirty="0" smtClean="0"/>
              <a:t>hence it can be simply said that the previous year is the financial year preceding the assessment year.</a:t>
            </a:r>
            <a:r>
              <a:rPr lang="en-IN" sz="4000" dirty="0" smtClean="0"/>
              <a:t/>
            </a:r>
            <a:br>
              <a:rPr lang="en-IN" sz="4000" dirty="0" smtClean="0"/>
            </a:br>
            <a:r>
              <a:rPr lang="en-US" sz="4000" dirty="0" smtClean="0"/>
              <a:t> In simple words, it may be said that the year in which income is earned is called previous year and the next year in which such income is computed and put to tax is known as assessment year. The simple rule is that the income of a previous year is taxed in its relevant assessment year .</a:t>
            </a:r>
            <a:r>
              <a:rPr lang="en-IN" sz="4000" dirty="0" smtClean="0"/>
              <a:t/>
            </a:r>
            <a:br>
              <a:rPr lang="en-IN" sz="4000" dirty="0" smtClean="0"/>
            </a:br>
            <a:endParaRPr lang="en-IN" sz="4000" dirty="0"/>
          </a:p>
        </p:txBody>
      </p:sp>
      <p:sp>
        <p:nvSpPr>
          <p:cNvPr id="3" name="Content Placeholder 2"/>
          <p:cNvSpPr>
            <a:spLocks noGrp="1"/>
          </p:cNvSpPr>
          <p:nvPr>
            <p:ph idx="1"/>
          </p:nvPr>
        </p:nvSpPr>
        <p:spPr>
          <a:xfrm flipV="1">
            <a:off x="457200" y="6857999"/>
            <a:ext cx="8229600" cy="45719"/>
          </a:xfrm>
        </p:spPr>
        <p:txBody>
          <a:bodyPr>
            <a:normAutofit fontScale="25000" lnSpcReduction="20000"/>
          </a:bodyPr>
          <a:lstStyle/>
          <a:p>
            <a:pPr algn="ct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714752"/>
          </a:xfrm>
        </p:spPr>
        <p:txBody>
          <a:bodyPr>
            <a:normAutofit/>
          </a:bodyPr>
          <a:lstStyle/>
          <a:p>
            <a:pPr algn="l"/>
            <a:r>
              <a:rPr lang="en-US" sz="3600" b="1" dirty="0" smtClean="0"/>
              <a:t>Agricultural Income:   Section 2(1A)</a:t>
            </a:r>
            <a:r>
              <a:rPr lang="en-IN" sz="3600" dirty="0" smtClean="0"/>
              <a:t/>
            </a:r>
            <a:br>
              <a:rPr lang="en-IN" sz="3600" dirty="0" smtClean="0"/>
            </a:br>
            <a:r>
              <a:rPr lang="en-US" sz="3600" dirty="0" smtClean="0"/>
              <a:t>          By virtue of section 2(1A), the expression “agricultural income” means--</a:t>
            </a:r>
            <a:r>
              <a:rPr lang="en-IN" sz="3600" dirty="0" smtClean="0"/>
              <a:t/>
            </a:r>
            <a:br>
              <a:rPr lang="en-IN" sz="3600" dirty="0" smtClean="0"/>
            </a:br>
            <a:r>
              <a:rPr lang="en-US" sz="3600" dirty="0" smtClean="0"/>
              <a:t>          a.   Any rent or revenue derived from land which is situated in India and is used for agricultural purposes.</a:t>
            </a:r>
            <a:endParaRPr lang="en-IN" sz="3600" dirty="0"/>
          </a:p>
        </p:txBody>
      </p:sp>
      <p:sp>
        <p:nvSpPr>
          <p:cNvPr id="3" name="Content Placeholder 2"/>
          <p:cNvSpPr>
            <a:spLocks noGrp="1"/>
          </p:cNvSpPr>
          <p:nvPr>
            <p:ph idx="1"/>
          </p:nvPr>
        </p:nvSpPr>
        <p:spPr>
          <a:xfrm>
            <a:off x="0" y="3857628"/>
            <a:ext cx="9144000" cy="3000372"/>
          </a:xfrm>
        </p:spPr>
        <p:txBody>
          <a:bodyPr/>
          <a:lstStyle/>
          <a:p>
            <a:pPr>
              <a:buNone/>
            </a:pPr>
            <a:r>
              <a:rPr lang="en-US" dirty="0" smtClean="0"/>
              <a:t>    </a:t>
            </a:r>
            <a:r>
              <a:rPr lang="en-US" dirty="0" smtClean="0"/>
              <a:t>       </a:t>
            </a:r>
            <a:r>
              <a:rPr lang="en-US" sz="3200" dirty="0" smtClean="0"/>
              <a:t>b.    Any income derived from such land by—</a:t>
            </a:r>
            <a:endParaRPr lang="en-IN" sz="3200" dirty="0" smtClean="0"/>
          </a:p>
          <a:p>
            <a:pPr>
              <a:buNone/>
            </a:pPr>
            <a:r>
              <a:rPr lang="en-US" sz="3200" dirty="0" smtClean="0"/>
              <a:t>                 </a:t>
            </a:r>
            <a:r>
              <a:rPr lang="en-US" sz="3200" dirty="0" err="1" smtClean="0"/>
              <a:t>i</a:t>
            </a:r>
            <a:r>
              <a:rPr lang="en-US" sz="3200" dirty="0" smtClean="0"/>
              <a:t>     agriculture;  or</a:t>
            </a:r>
            <a:endParaRPr lang="en-IN" sz="3200" dirty="0" smtClean="0"/>
          </a:p>
          <a:p>
            <a:pPr>
              <a:buNone/>
            </a:pPr>
            <a:r>
              <a:rPr lang="en-US" sz="3200" dirty="0" smtClean="0"/>
              <a:t>                ii  the performance by a cultivator or receiver of rent-in-kind of any process ordinarily </a:t>
            </a:r>
            <a:endParaRPr lang="en-IN"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9144000" cy="5214974"/>
          </a:xfrm>
        </p:spPr>
        <p:txBody>
          <a:bodyPr>
            <a:normAutofit fontScale="90000"/>
          </a:bodyPr>
          <a:lstStyle/>
          <a:p>
            <a:pPr algn="just"/>
            <a:r>
              <a:rPr lang="en-US" sz="4000" dirty="0" smtClean="0">
                <a:latin typeface="+mn-lt"/>
              </a:rPr>
              <a:t>employed by a cultivator or receiver of rent-in kind to render the produce raised or received by him fit to be taken to market; or</a:t>
            </a:r>
            <a:r>
              <a:rPr lang="en-IN" sz="4000" dirty="0" smtClean="0">
                <a:latin typeface="+mn-lt"/>
              </a:rPr>
              <a:t/>
            </a:r>
            <a:br>
              <a:rPr lang="en-IN" sz="4000" dirty="0" smtClean="0">
                <a:latin typeface="+mn-lt"/>
              </a:rPr>
            </a:br>
            <a:r>
              <a:rPr lang="en-US" sz="4000" dirty="0" smtClean="0">
                <a:latin typeface="+mn-lt"/>
              </a:rPr>
              <a:t>  iii.    the sale by a cultivator or received of rent-in- kind of the produce raised or received by him, in respect of which no process has been performed other than a process of the nature described in paragraph (ii) of this sub clause</a:t>
            </a:r>
            <a:r>
              <a:rPr lang="en-US" sz="3600" dirty="0" smtClean="0">
                <a:latin typeface="+mn-lt"/>
              </a:rPr>
              <a:t>.</a:t>
            </a:r>
            <a:r>
              <a:rPr lang="en-IN" dirty="0" smtClean="0">
                <a:latin typeface="+mn-lt"/>
              </a:rPr>
              <a:t/>
            </a:r>
            <a:br>
              <a:rPr lang="en-IN" dirty="0" smtClean="0">
                <a:latin typeface="+mn-lt"/>
              </a:rPr>
            </a:br>
            <a:endParaRPr lang="en-IN" dirty="0">
              <a:latin typeface="+mn-lt"/>
            </a:endParaRPr>
          </a:p>
        </p:txBody>
      </p:sp>
      <p:sp>
        <p:nvSpPr>
          <p:cNvPr id="3" name="Content Placeholder 2"/>
          <p:cNvSpPr>
            <a:spLocks noGrp="1"/>
          </p:cNvSpPr>
          <p:nvPr>
            <p:ph idx="1"/>
          </p:nvPr>
        </p:nvSpPr>
        <p:spPr>
          <a:xfrm>
            <a:off x="0" y="4572008"/>
            <a:ext cx="9144000" cy="2500330"/>
          </a:xfrm>
        </p:spPr>
        <p:txBody>
          <a:bodyPr>
            <a:normAutofit lnSpcReduction="10000"/>
          </a:bodyPr>
          <a:lstStyle/>
          <a:p>
            <a:pPr algn="just"/>
            <a:r>
              <a:rPr lang="en-US" dirty="0" smtClean="0"/>
              <a:t>C</a:t>
            </a:r>
            <a:r>
              <a:rPr lang="en-US" sz="3200" dirty="0" smtClean="0"/>
              <a:t>.     Any income derived from any building owned and occupied by the receiver of the rent or revenue of such land, or occupied by the cultivator or the receiver of rent-in-kind, of any land with </a:t>
            </a:r>
            <a:endParaRPr lang="en-IN"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TotalTime>
  <Words>624</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CONCEPTS  OF  INCOME  TAX </vt:lpstr>
      <vt:lpstr>Assessee:  Section 2(7)  Assessee means a person by whom any tax or any other sum of money is payable under this act and includes: </vt:lpstr>
      <vt:lpstr> (c) Every person who is deemed to be an assessee –in-default under any provision of this act.             The above definition divides various types of assesses into three categories— </vt:lpstr>
      <vt:lpstr> i.   Income under the head “Salaries”.  ii.   Income under the head “House property”.  iii.   Income under the head “Profits and gains of business or profession”  iv.   Income under the head “Capital gains”  v.   Income under the head ”Other sources” </vt:lpstr>
      <vt:lpstr>Oxford English Dictionary ,”income” means “that which comes in as the periodical product of one’s work, business, land or investments (commonly expressed in terms of money) ; annual or periodical receipts accruing to a person or a corporation”.   </vt:lpstr>
      <vt:lpstr>during which income of a person relating to the relevant previous year is assessed to tax. Every person who is liable to pay tax files return of income by prescribed dates. Tax is calculated and compared with the amount paid and the assessment order is issued. The year in which whole of this process is undertaken is called assessment year. </vt:lpstr>
      <vt:lpstr> hence it can be simply said that the previous year is the financial year preceding the assessment year.  In simple words, it may be said that the year in which income is earned is called previous year and the next year in which such income is computed and put to tax is known as assessment year. The simple rule is that the income of a previous year is taxed in its relevant assessment year . </vt:lpstr>
      <vt:lpstr>Agricultural Income:   Section 2(1A)           By virtue of section 2(1A), the expression “agricultural income” means--           a.   Any rent or revenue derived from land which is situated in India and is used for agricultural purposes.</vt:lpstr>
      <vt:lpstr>employed by a cultivator or receiver of rent-in kind to render the produce raised or received by him fit to be taken to market; or   iii.    the sale by a cultivator or received of rent-in- kind of the produce raised or received by him, in respect of which no process has been performed other than a process of the nature described in paragraph (ii) of this sub clause. </vt:lpstr>
      <vt:lpstr>respect to which , or the produce of which, any process mentioned in paragraph (ii) and (iii) of sub clause (b) is carried 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CONCEPTS  OF  INCOME  TAX</dc:title>
  <dc:creator>HP</dc:creator>
  <cp:lastModifiedBy>HP</cp:lastModifiedBy>
  <cp:revision>7</cp:revision>
  <dcterms:created xsi:type="dcterms:W3CDTF">2019-05-03T10:11:18Z</dcterms:created>
  <dcterms:modified xsi:type="dcterms:W3CDTF">2019-05-04T00:41:37Z</dcterms:modified>
</cp:coreProperties>
</file>