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8644" autoAdjust="0"/>
  </p:normalViewPr>
  <p:slideViewPr>
    <p:cSldViewPr>
      <p:cViewPr varScale="1">
        <p:scale>
          <a:sx n="68" d="100"/>
          <a:sy n="68" d="100"/>
        </p:scale>
        <p:origin x="-12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B90D6E5-BF9C-4E03-8B7D-5A39BD5F5D6A}" type="datetimeFigureOut">
              <a:rPr lang="en-US" smtClean="0"/>
              <a:pPr/>
              <a:t>5/4/2019</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93FB3A80-B709-42AA-8865-88F431DDA45B}"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90D6E5-BF9C-4E03-8B7D-5A39BD5F5D6A}" type="datetimeFigureOut">
              <a:rPr lang="en-US" smtClean="0"/>
              <a:pPr/>
              <a:t>5/4/2019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3FB3A80-B709-42AA-8865-88F431DDA45B}"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90D6E5-BF9C-4E03-8B7D-5A39BD5F5D6A}" type="datetimeFigureOut">
              <a:rPr lang="en-US" smtClean="0"/>
              <a:pPr/>
              <a:t>5/4/2019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3FB3A80-B709-42AA-8865-88F431DDA45B}"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90D6E5-BF9C-4E03-8B7D-5A39BD5F5D6A}" type="datetimeFigureOut">
              <a:rPr lang="en-US" smtClean="0"/>
              <a:pPr/>
              <a:t>5/4/2019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3FB3A80-B709-42AA-8865-88F431DDA45B}"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B90D6E5-BF9C-4E03-8B7D-5A39BD5F5D6A}" type="datetimeFigureOut">
              <a:rPr lang="en-US" smtClean="0"/>
              <a:pPr/>
              <a:t>5/4/2019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3FB3A80-B709-42AA-8865-88F431DDA45B}"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90D6E5-BF9C-4E03-8B7D-5A39BD5F5D6A}" type="datetimeFigureOut">
              <a:rPr lang="en-US" smtClean="0"/>
              <a:pPr/>
              <a:t>5/4/2019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3FB3A80-B709-42AA-8865-88F431DDA45B}"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B90D6E5-BF9C-4E03-8B7D-5A39BD5F5D6A}" type="datetimeFigureOut">
              <a:rPr lang="en-US" smtClean="0"/>
              <a:pPr/>
              <a:t>5/4/2019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3FB3A80-B709-42AA-8865-88F431DDA45B}"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90D6E5-BF9C-4E03-8B7D-5A39BD5F5D6A}" type="datetimeFigureOut">
              <a:rPr lang="en-US" smtClean="0"/>
              <a:pPr/>
              <a:t>5/4/2019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3FB3A80-B709-42AA-8865-88F431DDA45B}"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90D6E5-BF9C-4E03-8B7D-5A39BD5F5D6A}" type="datetimeFigureOut">
              <a:rPr lang="en-US" smtClean="0"/>
              <a:pPr/>
              <a:t>5/4/2019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3FB3A80-B709-42AA-8865-88F431DDA45B}"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90D6E5-BF9C-4E03-8B7D-5A39BD5F5D6A}" type="datetimeFigureOut">
              <a:rPr lang="en-US" smtClean="0"/>
              <a:pPr/>
              <a:t>5/4/2019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3FB3A80-B709-42AA-8865-88F431DDA45B}"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B90D6E5-BF9C-4E03-8B7D-5A39BD5F5D6A}" type="datetimeFigureOut">
              <a:rPr lang="en-US" smtClean="0"/>
              <a:pPr/>
              <a:t>5/4/2019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93FB3A80-B709-42AA-8865-88F431DDA45B}"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B90D6E5-BF9C-4E03-8B7D-5A39BD5F5D6A}" type="datetimeFigureOut">
              <a:rPr lang="en-US" smtClean="0"/>
              <a:pPr/>
              <a:t>5/4/2019</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3FB3A80-B709-42AA-8865-88F431DDA45B}"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28671"/>
            <a:ext cx="7772400" cy="1714511"/>
          </a:xfrm>
        </p:spPr>
        <p:txBody>
          <a:bodyPr>
            <a:normAutofit fontScale="90000"/>
          </a:bodyPr>
          <a:lstStyle/>
          <a:p>
            <a:r>
              <a:rPr lang="en-US" dirty="0" smtClean="0">
                <a:latin typeface="Aharoni" pitchFamily="2" charset="-79"/>
                <a:cs typeface="Aharoni" pitchFamily="2" charset="-79"/>
              </a:rPr>
              <a:t>BUSINESS STATISTICS</a:t>
            </a:r>
            <a:br>
              <a:rPr lang="en-US" dirty="0" smtClean="0">
                <a:latin typeface="Aharoni" pitchFamily="2" charset="-79"/>
                <a:cs typeface="Aharoni" pitchFamily="2" charset="-79"/>
              </a:rPr>
            </a:br>
            <a:r>
              <a:rPr lang="en-US" dirty="0" smtClean="0">
                <a:latin typeface="Aharoni" pitchFamily="2" charset="-79"/>
                <a:cs typeface="Aharoni" pitchFamily="2" charset="-79"/>
              </a:rPr>
              <a:t>TOPIC : INDEX NUMBERS</a:t>
            </a:r>
            <a:endParaRPr lang="en-IN" dirty="0">
              <a:latin typeface="Aharoni" pitchFamily="2" charset="-79"/>
              <a:cs typeface="Aharoni" pitchFamily="2" charset="-79"/>
            </a:endParaRPr>
          </a:p>
        </p:txBody>
      </p:sp>
      <p:sp>
        <p:nvSpPr>
          <p:cNvPr id="3" name="Subtitle 2"/>
          <p:cNvSpPr>
            <a:spLocks noGrp="1"/>
          </p:cNvSpPr>
          <p:nvPr>
            <p:ph type="subTitle" idx="1"/>
          </p:nvPr>
        </p:nvSpPr>
        <p:spPr>
          <a:xfrm>
            <a:off x="3929058" y="4786322"/>
            <a:ext cx="5072098" cy="1357322"/>
          </a:xfrm>
        </p:spPr>
        <p:txBody>
          <a:bodyPr>
            <a:normAutofit fontScale="77500" lnSpcReduction="20000"/>
          </a:bodyPr>
          <a:lstStyle/>
          <a:p>
            <a:r>
              <a:rPr lang="en-US" dirty="0" smtClean="0">
                <a:latin typeface="Arial Black" pitchFamily="34" charset="0"/>
              </a:rPr>
              <a:t>Dr. </a:t>
            </a:r>
            <a:r>
              <a:rPr lang="en-US" dirty="0" err="1" smtClean="0">
                <a:latin typeface="Arial Black" pitchFamily="34" charset="0"/>
              </a:rPr>
              <a:t>Amalendu</a:t>
            </a:r>
            <a:r>
              <a:rPr lang="en-US" dirty="0" smtClean="0">
                <a:latin typeface="Arial Black" pitchFamily="34" charset="0"/>
              </a:rPr>
              <a:t> </a:t>
            </a:r>
            <a:r>
              <a:rPr lang="en-US" dirty="0" err="1" smtClean="0">
                <a:latin typeface="Arial Black" pitchFamily="34" charset="0"/>
              </a:rPr>
              <a:t>Choudhury</a:t>
            </a:r>
            <a:endParaRPr lang="en-US" dirty="0" smtClean="0">
              <a:latin typeface="Arial Black" pitchFamily="34" charset="0"/>
            </a:endParaRPr>
          </a:p>
          <a:p>
            <a:r>
              <a:rPr lang="en-US" dirty="0" err="1" smtClean="0">
                <a:latin typeface="Arial Black" pitchFamily="34" charset="0"/>
              </a:rPr>
              <a:t>Deptt</a:t>
            </a:r>
            <a:r>
              <a:rPr lang="en-US" dirty="0" smtClean="0">
                <a:latin typeface="Arial Black" pitchFamily="34" charset="0"/>
              </a:rPr>
              <a:t>. Of Commerce</a:t>
            </a:r>
          </a:p>
          <a:p>
            <a:r>
              <a:rPr lang="en-US" dirty="0" err="1" smtClean="0">
                <a:latin typeface="Arial Black" pitchFamily="34" charset="0"/>
              </a:rPr>
              <a:t>Haflong</a:t>
            </a:r>
            <a:r>
              <a:rPr lang="en-US" dirty="0" smtClean="0">
                <a:latin typeface="Arial Black" pitchFamily="34" charset="0"/>
              </a:rPr>
              <a:t> Govt. College</a:t>
            </a:r>
          </a:p>
          <a:p>
            <a:r>
              <a:rPr lang="en-US" dirty="0" err="1" smtClean="0">
                <a:latin typeface="Arial Black" pitchFamily="34" charset="0"/>
              </a:rPr>
              <a:t>Haflong</a:t>
            </a:r>
            <a:endParaRPr lang="en-IN" dirty="0">
              <a:latin typeface="Arial Black"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3000372"/>
          </a:xfrm>
        </p:spPr>
        <p:txBody>
          <a:bodyPr>
            <a:normAutofit/>
          </a:bodyPr>
          <a:lstStyle/>
          <a:p>
            <a:pPr algn="just"/>
            <a:r>
              <a:rPr lang="en-IN" sz="3600" dirty="0" smtClean="0"/>
              <a:t>a</a:t>
            </a:r>
            <a:r>
              <a:rPr lang="en-IN" sz="3600" dirty="0" smtClean="0">
                <a:latin typeface="+mn-lt"/>
              </a:rPr>
              <a:t>) Price Index: It is an index number which compares the prices for group of commodities at a certain time or at a place with prices of a base period. There are wholesale price index numbers and retail price index numbers. </a:t>
            </a:r>
            <a:endParaRPr lang="en-IN" sz="3600" dirty="0">
              <a:latin typeface="+mn-lt"/>
            </a:endParaRPr>
          </a:p>
        </p:txBody>
      </p:sp>
      <p:sp>
        <p:nvSpPr>
          <p:cNvPr id="3" name="Content Placeholder 2"/>
          <p:cNvSpPr>
            <a:spLocks noGrp="1"/>
          </p:cNvSpPr>
          <p:nvPr>
            <p:ph idx="1"/>
          </p:nvPr>
        </p:nvSpPr>
        <p:spPr>
          <a:xfrm>
            <a:off x="0" y="3071810"/>
            <a:ext cx="9144000" cy="3786190"/>
          </a:xfrm>
        </p:spPr>
        <p:txBody>
          <a:bodyPr/>
          <a:lstStyle/>
          <a:p>
            <a:pPr algn="just">
              <a:buNone/>
            </a:pPr>
            <a:r>
              <a:rPr lang="en-IN" sz="3600" dirty="0" smtClean="0"/>
              <a:t>The wholesale price index number reveals the changes in the general price level of a country and Retail price index number reveals the changes in the retail prices of commodities such as consumption of goods, bank deposits, bonds, etc.</a:t>
            </a: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3786190"/>
          </a:xfrm>
        </p:spPr>
        <p:txBody>
          <a:bodyPr>
            <a:noAutofit/>
          </a:bodyPr>
          <a:lstStyle/>
          <a:p>
            <a:pPr algn="ctr"/>
            <a:r>
              <a:rPr lang="en-IN" sz="3600" dirty="0" smtClean="0"/>
              <a:t/>
            </a:r>
            <a:br>
              <a:rPr lang="en-IN" sz="3600" dirty="0" smtClean="0"/>
            </a:br>
            <a:r>
              <a:rPr lang="en-IN" sz="3600" dirty="0" smtClean="0">
                <a:latin typeface="+mn-lt"/>
              </a:rPr>
              <a:t>(</a:t>
            </a:r>
            <a:r>
              <a:rPr lang="en-IN" sz="3200" dirty="0" smtClean="0">
                <a:latin typeface="+mn-lt"/>
              </a:rPr>
              <a:t>b) Quantity Index: Quantity index numbers study the changes in the volume of goods produced or consumed. For example, industrial productions, agricultural production, import, export etc. They are useful and helpful to study the output in an economy.</a:t>
            </a:r>
            <a:r>
              <a:rPr lang="en-IN" sz="3600" dirty="0" smtClean="0">
                <a:latin typeface="+mn-lt"/>
              </a:rPr>
              <a:t/>
            </a:r>
            <a:br>
              <a:rPr lang="en-IN" sz="3600" dirty="0" smtClean="0">
                <a:latin typeface="+mn-lt"/>
              </a:rPr>
            </a:br>
            <a:endParaRPr lang="en-IN" sz="3600" dirty="0">
              <a:latin typeface="+mn-lt"/>
            </a:endParaRPr>
          </a:p>
        </p:txBody>
      </p:sp>
      <p:sp>
        <p:nvSpPr>
          <p:cNvPr id="3" name="Content Placeholder 2"/>
          <p:cNvSpPr>
            <a:spLocks noGrp="1"/>
          </p:cNvSpPr>
          <p:nvPr>
            <p:ph idx="1"/>
          </p:nvPr>
        </p:nvSpPr>
        <p:spPr>
          <a:xfrm>
            <a:off x="0" y="3571876"/>
            <a:ext cx="9144000" cy="3286124"/>
          </a:xfrm>
        </p:spPr>
        <p:txBody>
          <a:bodyPr>
            <a:normAutofit lnSpcReduction="10000"/>
          </a:bodyPr>
          <a:lstStyle/>
          <a:p>
            <a:pPr algn="just">
              <a:buNone/>
            </a:pPr>
            <a:r>
              <a:rPr lang="en-IN" sz="3600" dirty="0" smtClean="0"/>
              <a:t>c) Value Index: These index numbers compare the total value of a certain period with the total value of the base period. Here the total value is equal to the price of each multiplied by the quantity. For instance, indices of profits, sales, inventories, etc.</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4290"/>
            <a:ext cx="9144000" cy="3357586"/>
          </a:xfrm>
        </p:spPr>
        <p:txBody>
          <a:bodyPr>
            <a:normAutofit fontScale="90000"/>
          </a:bodyPr>
          <a:lstStyle/>
          <a:p>
            <a:pPr algn="l"/>
            <a:r>
              <a:rPr lang="en-IN" sz="3600" b="1" dirty="0" smtClean="0">
                <a:latin typeface="+mn-lt"/>
              </a:rPr>
              <a:t>METHODS OF CONSTRUCTING INDEX NUMBERS:</a:t>
            </a:r>
            <a:r>
              <a:rPr lang="en-IN" sz="3600" dirty="0" smtClean="0">
                <a:latin typeface="+mn-lt"/>
              </a:rPr>
              <a:t/>
            </a:r>
            <a:br>
              <a:rPr lang="en-IN" sz="3600" dirty="0" smtClean="0">
                <a:latin typeface="+mn-lt"/>
              </a:rPr>
            </a:br>
            <a:r>
              <a:rPr lang="en-IN" sz="3600" dirty="0" smtClean="0">
                <a:latin typeface="+mn-lt"/>
              </a:rPr>
              <a:t>The formulae which are used for constructing index numbers can be classified as</a:t>
            </a:r>
            <a:br>
              <a:rPr lang="en-IN" sz="3600" dirty="0" smtClean="0">
                <a:latin typeface="+mn-lt"/>
              </a:rPr>
            </a:br>
            <a:r>
              <a:rPr lang="en-IN" sz="3600" dirty="0" smtClean="0">
                <a:latin typeface="+mn-lt"/>
              </a:rPr>
              <a:t>A. Un weighted (simple) index numbers</a:t>
            </a:r>
            <a:br>
              <a:rPr lang="en-IN" sz="3600" dirty="0" smtClean="0">
                <a:latin typeface="+mn-lt"/>
              </a:rPr>
            </a:br>
            <a:r>
              <a:rPr lang="en-IN" sz="3600" dirty="0" smtClean="0">
                <a:latin typeface="+mn-lt"/>
              </a:rPr>
              <a:t>B. Weighted index numbers </a:t>
            </a:r>
            <a:r>
              <a:rPr lang="en-IN" dirty="0" smtClean="0">
                <a:latin typeface="+mn-lt"/>
              </a:rPr>
              <a:t/>
            </a:r>
            <a:br>
              <a:rPr lang="en-IN" dirty="0" smtClean="0">
                <a:latin typeface="+mn-lt"/>
              </a:rPr>
            </a:br>
            <a:endParaRPr lang="en-IN" dirty="0">
              <a:latin typeface="+mn-lt"/>
            </a:endParaRPr>
          </a:p>
        </p:txBody>
      </p:sp>
      <p:sp>
        <p:nvSpPr>
          <p:cNvPr id="3" name="Content Placeholder 2"/>
          <p:cNvSpPr>
            <a:spLocks noGrp="1"/>
          </p:cNvSpPr>
          <p:nvPr>
            <p:ph idx="1"/>
          </p:nvPr>
        </p:nvSpPr>
        <p:spPr>
          <a:xfrm>
            <a:off x="0" y="3000372"/>
            <a:ext cx="9001156" cy="3857628"/>
          </a:xfrm>
        </p:spPr>
        <p:txBody>
          <a:bodyPr/>
          <a:lstStyle/>
          <a:p>
            <a:pPr algn="just"/>
            <a:r>
              <a:rPr lang="en-IN" sz="3200" b="1" dirty="0" smtClean="0"/>
              <a:t>Un weighted Index numbers</a:t>
            </a:r>
            <a:r>
              <a:rPr lang="en-IN" sz="3200" dirty="0" smtClean="0"/>
              <a:t>: In un weighted index numbers equal importance is assigned to all the items included in the index. There are two methods of constructing un weighted index numbers namely, </a:t>
            </a:r>
          </a:p>
          <a:p>
            <a:pPr algn="just">
              <a:buNone/>
            </a:pPr>
            <a:r>
              <a:rPr lang="en-IN" sz="3200" dirty="0" smtClean="0"/>
              <a:t>     (1) Simple Aggregative Method</a:t>
            </a:r>
          </a:p>
          <a:p>
            <a:pPr algn="just">
              <a:buNone/>
            </a:pPr>
            <a:r>
              <a:rPr lang="en-IN" sz="3200" dirty="0" smtClean="0"/>
              <a:t>     (2) Simple Average of Relatives Method</a:t>
            </a: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3643314"/>
          </a:xfrm>
        </p:spPr>
        <p:txBody>
          <a:bodyPr>
            <a:normAutofit fontScale="90000"/>
          </a:bodyPr>
          <a:lstStyle/>
          <a:p>
            <a:pPr lvl="0" algn="just"/>
            <a:r>
              <a:rPr lang="en-IN" sz="3600" b="1" dirty="0" smtClean="0">
                <a:latin typeface="+mn-lt"/>
              </a:rPr>
              <a:t>Simple Aggregative Method </a:t>
            </a:r>
            <a:r>
              <a:rPr lang="en-IN" sz="3600" dirty="0" smtClean="0">
                <a:latin typeface="+mn-lt"/>
              </a:rPr>
              <a:t>: The prices of the different commodities of the current year are added and the total is divided by the sum of the prices of the base year commodity and multiplied by 100, </a:t>
            </a:r>
            <a:br>
              <a:rPr lang="en-IN" sz="3600" dirty="0" smtClean="0">
                <a:latin typeface="+mn-lt"/>
              </a:rPr>
            </a:br>
            <a:r>
              <a:rPr lang="en-IN" sz="3600" dirty="0" smtClean="0">
                <a:latin typeface="+mn-lt"/>
              </a:rPr>
              <a:t>symbolically</a:t>
            </a:r>
            <a:r>
              <a:rPr lang="en-IN" sz="3200" dirty="0" smtClean="0">
                <a:latin typeface="+mn-lt"/>
              </a:rPr>
              <a:t>,</a:t>
            </a:r>
            <a:br>
              <a:rPr lang="en-IN" sz="3200" dirty="0" smtClean="0">
                <a:latin typeface="+mn-lt"/>
              </a:rPr>
            </a:br>
            <a:r>
              <a:rPr lang="en-IN" sz="3200" dirty="0" smtClean="0">
                <a:latin typeface="+mn-lt"/>
              </a:rPr>
              <a:t>  </a:t>
            </a:r>
            <a:r>
              <a:rPr lang="en-IN" dirty="0" smtClean="0">
                <a:latin typeface="+mn-lt"/>
              </a:rPr>
              <a:t/>
            </a:r>
            <a:br>
              <a:rPr lang="en-IN" dirty="0" smtClean="0">
                <a:latin typeface="+mn-lt"/>
              </a:rPr>
            </a:br>
            <a:endParaRPr lang="en-IN" dirty="0">
              <a:latin typeface="+mn-lt"/>
            </a:endParaRPr>
          </a:p>
        </p:txBody>
      </p:sp>
      <p:sp>
        <p:nvSpPr>
          <p:cNvPr id="3" name="Content Placeholder 2"/>
          <p:cNvSpPr>
            <a:spLocks noGrp="1"/>
          </p:cNvSpPr>
          <p:nvPr>
            <p:ph idx="1"/>
          </p:nvPr>
        </p:nvSpPr>
        <p:spPr>
          <a:xfrm>
            <a:off x="0" y="3643314"/>
            <a:ext cx="9144000" cy="3214686"/>
          </a:xfrm>
        </p:spPr>
        <p:txBody>
          <a:bodyPr/>
          <a:lstStyle/>
          <a:p>
            <a:pPr lvl="0">
              <a:buNone/>
            </a:pPr>
            <a:r>
              <a:rPr lang="en-IN" sz="3600" b="1" dirty="0" smtClean="0"/>
              <a:t>Simple Average of Relatives Method: </a:t>
            </a:r>
          </a:p>
          <a:p>
            <a:pPr lvl="0">
              <a:buNone/>
            </a:pPr>
            <a:r>
              <a:rPr lang="en-IN" sz="3600" dirty="0" smtClean="0"/>
              <a:t>A Price relative is the price of the current year expressed as a percentage of the price of the base year. The Index calculated by this method is as follows:</a:t>
            </a:r>
          </a:p>
          <a:p>
            <a:pPr>
              <a:buNone/>
            </a:pPr>
            <a:endParaRPr lang="en-IN" dirty="0"/>
          </a:p>
        </p:txBody>
      </p:sp>
      <p:sp>
        <p:nvSpPr>
          <p:cNvPr id="194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945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929322" y="2000240"/>
            <a:ext cx="2714644" cy="1000132"/>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9144000" cy="45719"/>
          </a:xfrm>
        </p:spPr>
        <p:txBody>
          <a:bodyPr>
            <a:normAutofit fontScale="90000"/>
          </a:bodyPr>
          <a:lstStyle/>
          <a:p>
            <a:endParaRPr lang="en-IN" dirty="0"/>
          </a:p>
        </p:txBody>
      </p:sp>
      <p:sp>
        <p:nvSpPr>
          <p:cNvPr id="3" name="Content Placeholder 2"/>
          <p:cNvSpPr>
            <a:spLocks noGrp="1"/>
          </p:cNvSpPr>
          <p:nvPr>
            <p:ph idx="1"/>
          </p:nvPr>
        </p:nvSpPr>
        <p:spPr>
          <a:xfrm>
            <a:off x="0" y="1500174"/>
            <a:ext cx="9144000" cy="5357826"/>
          </a:xfrm>
        </p:spPr>
        <p:txBody>
          <a:bodyPr>
            <a:normAutofit/>
          </a:bodyPr>
          <a:lstStyle/>
          <a:p>
            <a:r>
              <a:rPr lang="en-IN" dirty="0" smtClean="0"/>
              <a:t>(</a:t>
            </a:r>
            <a:r>
              <a:rPr lang="en-IN" sz="2800" dirty="0" smtClean="0"/>
              <a:t>b)  </a:t>
            </a:r>
            <a:r>
              <a:rPr lang="en-IN" sz="2800" b="1" dirty="0" smtClean="0"/>
              <a:t>Weighted Index Numbers</a:t>
            </a:r>
            <a:r>
              <a:rPr lang="en-IN" sz="2800" dirty="0" smtClean="0"/>
              <a:t>: Weighted Index numbers are of two types, namely (1) Weighted Aggregate index numbers,  (2) Weighted Average of relative indices.</a:t>
            </a:r>
          </a:p>
          <a:p>
            <a:pPr>
              <a:buNone/>
            </a:pPr>
            <a:r>
              <a:rPr lang="en-IN" sz="2800" dirty="0" smtClean="0"/>
              <a:t>    (1) Weighted Aggregate Index numbers:</a:t>
            </a:r>
          </a:p>
          <a:p>
            <a:pPr>
              <a:buNone/>
            </a:pPr>
            <a:r>
              <a:rPr lang="en-IN" sz="2800" dirty="0" smtClean="0"/>
              <a:t>According to this method, prices themselves are weighted by quantities i.e., p × q. Thus physical quantities are used as weights.</a:t>
            </a:r>
          </a:p>
          <a:p>
            <a:pPr lvl="0">
              <a:buNone/>
            </a:pPr>
            <a:r>
              <a:rPr lang="en-IN" sz="2800" dirty="0" smtClean="0"/>
              <a:t>    A. </a:t>
            </a:r>
            <a:r>
              <a:rPr lang="en-IN" sz="2800" dirty="0" err="1" smtClean="0"/>
              <a:t>Laspeyre’s</a:t>
            </a:r>
            <a:r>
              <a:rPr lang="en-IN" sz="2800" dirty="0" smtClean="0"/>
              <a:t>  method: In this method, the base year quantities are taken as weights: symbolically</a:t>
            </a:r>
          </a:p>
          <a:p>
            <a:pPr>
              <a:buNone/>
            </a:pPr>
            <a:r>
              <a:rPr lang="en-IN" sz="2800" dirty="0" smtClean="0"/>
              <a:t>     P</a:t>
            </a:r>
            <a:r>
              <a:rPr lang="en-IN" sz="2800" baseline="-25000" dirty="0" smtClean="0"/>
              <a:t>o1</a:t>
            </a:r>
            <a:r>
              <a:rPr lang="en-IN" sz="2800" dirty="0" smtClean="0"/>
              <a:t> (La) = </a:t>
            </a:r>
          </a:p>
          <a:p>
            <a:endParaRPr lang="en-IN" dirty="0"/>
          </a:p>
        </p:txBody>
      </p:sp>
      <p:pic>
        <p:nvPicPr>
          <p:cNvPr id="266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643042" y="285728"/>
            <a:ext cx="4286280" cy="1000132"/>
          </a:xfrm>
          <a:prstGeom prst="rect">
            <a:avLst/>
          </a:prstGeom>
          <a:noFill/>
        </p:spPr>
      </p:pic>
      <p:sp>
        <p:nvSpPr>
          <p:cNvPr id="26627" name="Rectangle 3"/>
          <p:cNvSpPr>
            <a:spLocks noChangeArrowheads="1"/>
          </p:cNvSpPr>
          <p:nvPr/>
        </p:nvSpPr>
        <p:spPr bwMode="auto">
          <a:xfrm>
            <a:off x="457200" y="9810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6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26628"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214546" y="6000768"/>
            <a:ext cx="1785950" cy="642918"/>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2857496"/>
          </a:xfrm>
        </p:spPr>
        <p:txBody>
          <a:bodyPr>
            <a:normAutofit/>
          </a:bodyPr>
          <a:lstStyle/>
          <a:p>
            <a:pPr lvl="0" algn="l"/>
            <a:r>
              <a:rPr lang="en-IN" sz="3600" dirty="0" smtClean="0"/>
              <a:t>B</a:t>
            </a:r>
            <a:r>
              <a:rPr lang="en-IN" sz="3600" dirty="0" smtClean="0">
                <a:latin typeface="+mn-lt"/>
              </a:rPr>
              <a:t>. </a:t>
            </a:r>
            <a:r>
              <a:rPr lang="en-IN" sz="3600" dirty="0" err="1" smtClean="0">
                <a:latin typeface="+mn-lt"/>
              </a:rPr>
              <a:t>Paasche’s</a:t>
            </a:r>
            <a:r>
              <a:rPr lang="en-IN" sz="3600" dirty="0" smtClean="0">
                <a:latin typeface="+mn-lt"/>
              </a:rPr>
              <a:t> method: In this method, the current year quantities are taken as weights: symbolically,</a:t>
            </a:r>
            <a:br>
              <a:rPr lang="en-IN" sz="3600" dirty="0" smtClean="0">
                <a:latin typeface="+mn-lt"/>
              </a:rPr>
            </a:br>
            <a:r>
              <a:rPr lang="en-IN" sz="3600" dirty="0" smtClean="0">
                <a:latin typeface="+mn-lt"/>
              </a:rPr>
              <a:t>                       P</a:t>
            </a:r>
            <a:r>
              <a:rPr lang="en-IN" sz="3600" baseline="-25000" dirty="0" smtClean="0">
                <a:latin typeface="+mn-lt"/>
              </a:rPr>
              <a:t>01</a:t>
            </a:r>
            <a:r>
              <a:rPr lang="en-IN" sz="3600" dirty="0" smtClean="0">
                <a:latin typeface="+mn-lt"/>
              </a:rPr>
              <a:t> (Pa) = </a:t>
            </a:r>
            <a:r>
              <a:rPr lang="en-IN" sz="3600" dirty="0" smtClean="0"/>
              <a:t/>
            </a:r>
            <a:br>
              <a:rPr lang="en-IN" sz="3600" dirty="0" smtClean="0"/>
            </a:br>
            <a:endParaRPr lang="en-IN" sz="3600" dirty="0"/>
          </a:p>
        </p:txBody>
      </p:sp>
      <p:sp>
        <p:nvSpPr>
          <p:cNvPr id="3" name="Content Placeholder 2"/>
          <p:cNvSpPr>
            <a:spLocks noGrp="1"/>
          </p:cNvSpPr>
          <p:nvPr>
            <p:ph idx="1"/>
          </p:nvPr>
        </p:nvSpPr>
        <p:spPr>
          <a:xfrm>
            <a:off x="0" y="2571744"/>
            <a:ext cx="9144000" cy="4286256"/>
          </a:xfrm>
        </p:spPr>
        <p:txBody>
          <a:bodyPr/>
          <a:lstStyle/>
          <a:p>
            <a:pPr lvl="0">
              <a:buNone/>
            </a:pPr>
            <a:r>
              <a:rPr lang="en-IN" sz="3600" dirty="0" smtClean="0"/>
              <a:t>C. </a:t>
            </a:r>
            <a:r>
              <a:rPr lang="en-IN" sz="3600" dirty="0" err="1" smtClean="0"/>
              <a:t>Bowley</a:t>
            </a:r>
            <a:r>
              <a:rPr lang="en-IN" sz="3600" dirty="0" smtClean="0"/>
              <a:t> </a:t>
            </a:r>
            <a:r>
              <a:rPr lang="en-IN" sz="3600" dirty="0" err="1" smtClean="0"/>
              <a:t>Dorbish</a:t>
            </a:r>
            <a:r>
              <a:rPr lang="en-IN" sz="3600" dirty="0" smtClean="0"/>
              <a:t> method: This is an index number calculated by the arithmetic mean of </a:t>
            </a:r>
            <a:r>
              <a:rPr lang="en-IN" sz="3600" dirty="0" err="1" smtClean="0"/>
              <a:t>Laspeyre’s</a:t>
            </a:r>
            <a:r>
              <a:rPr lang="en-IN" sz="3600" dirty="0" smtClean="0"/>
              <a:t>  and </a:t>
            </a:r>
            <a:r>
              <a:rPr lang="en-IN" sz="3600" dirty="0" err="1" smtClean="0"/>
              <a:t>Paasche’s</a:t>
            </a:r>
            <a:r>
              <a:rPr lang="en-IN" sz="3600" dirty="0" smtClean="0"/>
              <a:t> methods . This method takes into account both the current and the base periods). Symbolically</a:t>
            </a:r>
            <a:r>
              <a:rPr lang="en-IN" dirty="0" smtClean="0"/>
              <a:t>,</a:t>
            </a:r>
          </a:p>
          <a:p>
            <a:pPr>
              <a:buNone/>
            </a:pPr>
            <a:endParaRPr lang="en-IN" dirty="0"/>
          </a:p>
        </p:txBody>
      </p:sp>
      <p:sp>
        <p:nvSpPr>
          <p:cNvPr id="276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2764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714876" y="1643050"/>
            <a:ext cx="1928826" cy="928694"/>
          </a:xfrm>
          <a:prstGeom prst="rect">
            <a:avLst/>
          </a:prstGeom>
          <a:noFill/>
        </p:spPr>
      </p:pic>
      <p:sp>
        <p:nvSpPr>
          <p:cNvPr id="276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27651"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142976" y="5357826"/>
            <a:ext cx="4929222" cy="1214446"/>
          </a:xfrm>
          <a:prstGeom prst="rect">
            <a:avLst/>
          </a:prstGeom>
          <a:noFill/>
        </p:spPr>
      </p:pic>
      <p:sp>
        <p:nvSpPr>
          <p:cNvPr id="27653" name="Rectangle 5"/>
          <p:cNvSpPr>
            <a:spLocks noChangeArrowheads="1"/>
          </p:cNvSpPr>
          <p:nvPr/>
        </p:nvSpPr>
        <p:spPr bwMode="auto">
          <a:xfrm>
            <a:off x="450850" y="1000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286256"/>
          </a:xfrm>
        </p:spPr>
        <p:txBody>
          <a:bodyPr>
            <a:normAutofit/>
          </a:bodyPr>
          <a:lstStyle/>
          <a:p>
            <a:pPr lvl="0" algn="l"/>
            <a:r>
              <a:rPr lang="en-IN" sz="3600" dirty="0" smtClean="0">
                <a:latin typeface="+mn-lt"/>
              </a:rPr>
              <a:t>Fisher’s Ideal method: Fisher’s price index </a:t>
            </a:r>
            <a:r>
              <a:rPr lang="en-IN" sz="3600" dirty="0" err="1" smtClean="0">
                <a:latin typeface="+mn-lt"/>
              </a:rPr>
              <a:t>nuer</a:t>
            </a:r>
            <a:r>
              <a:rPr lang="en-IN" sz="3600" dirty="0" smtClean="0">
                <a:latin typeface="+mn-lt"/>
              </a:rPr>
              <a:t> is given by the geometric mean of </a:t>
            </a:r>
            <a:r>
              <a:rPr lang="en-IN" sz="3600" dirty="0" err="1" smtClean="0">
                <a:latin typeface="+mn-lt"/>
              </a:rPr>
              <a:t>Laspeyre’s</a:t>
            </a:r>
            <a:r>
              <a:rPr lang="en-IN" sz="3600" dirty="0" smtClean="0">
                <a:latin typeface="+mn-lt"/>
              </a:rPr>
              <a:t>  and </a:t>
            </a:r>
            <a:r>
              <a:rPr lang="en-IN" sz="3600" dirty="0" err="1" smtClean="0">
                <a:latin typeface="+mn-lt"/>
              </a:rPr>
              <a:t>Paasche’s</a:t>
            </a:r>
            <a:r>
              <a:rPr lang="en-IN" sz="3600" dirty="0" smtClean="0">
                <a:latin typeface="+mn-lt"/>
              </a:rPr>
              <a:t> methods, symbolicall</a:t>
            </a:r>
            <a:r>
              <a:rPr lang="en-IN" sz="4000" dirty="0" smtClean="0"/>
              <a:t>y</a:t>
            </a:r>
            <a:br>
              <a:rPr lang="en-IN" sz="4000" dirty="0" smtClean="0"/>
            </a:br>
            <a:r>
              <a:rPr lang="en-IN" dirty="0" smtClean="0"/>
              <a:t> </a:t>
            </a:r>
            <a:br>
              <a:rPr lang="en-IN" dirty="0" smtClean="0"/>
            </a:br>
            <a:r>
              <a:rPr lang="en-IN" dirty="0" smtClean="0"/>
              <a:t>  </a:t>
            </a:r>
            <a:endParaRPr lang="en-IN" dirty="0"/>
          </a:p>
        </p:txBody>
      </p:sp>
      <p:sp>
        <p:nvSpPr>
          <p:cNvPr id="3" name="Content Placeholder 2"/>
          <p:cNvSpPr>
            <a:spLocks noGrp="1"/>
          </p:cNvSpPr>
          <p:nvPr>
            <p:ph idx="1"/>
          </p:nvPr>
        </p:nvSpPr>
        <p:spPr>
          <a:xfrm>
            <a:off x="0" y="2928934"/>
            <a:ext cx="9144000" cy="3929066"/>
          </a:xfrm>
        </p:spPr>
        <p:txBody>
          <a:bodyPr/>
          <a:lstStyle/>
          <a:p>
            <a:pPr lvl="0"/>
            <a:r>
              <a:rPr lang="en-IN" dirty="0" smtClean="0"/>
              <a:t>Marshall </a:t>
            </a:r>
            <a:r>
              <a:rPr lang="en-IN" dirty="0" err="1" smtClean="0"/>
              <a:t>Edgeworth</a:t>
            </a:r>
            <a:r>
              <a:rPr lang="en-IN" dirty="0" smtClean="0"/>
              <a:t> Method: </a:t>
            </a:r>
          </a:p>
          <a:p>
            <a:pPr>
              <a:buNone/>
            </a:pPr>
            <a:endParaRPr lang="en-IN" dirty="0" smtClean="0"/>
          </a:p>
          <a:p>
            <a:pPr>
              <a:buNone/>
            </a:pPr>
            <a:r>
              <a:rPr lang="en-IN" dirty="0" smtClean="0"/>
              <a:t>P</a:t>
            </a:r>
            <a:r>
              <a:rPr lang="en-IN" baseline="-25000" dirty="0" smtClean="0"/>
              <a:t>01</a:t>
            </a:r>
            <a:r>
              <a:rPr lang="en-IN" dirty="0" smtClean="0"/>
              <a:t> (Ma) = </a:t>
            </a:r>
          </a:p>
          <a:p>
            <a:pPr lvl="0">
              <a:buNone/>
            </a:pPr>
            <a:r>
              <a:rPr lang="en-IN" dirty="0" smtClean="0"/>
              <a:t> </a:t>
            </a:r>
          </a:p>
          <a:p>
            <a:pPr lvl="0"/>
            <a:endParaRPr lang="en-IN" dirty="0" smtClean="0"/>
          </a:p>
          <a:p>
            <a:pPr lvl="0"/>
            <a:r>
              <a:rPr lang="en-IN" dirty="0" smtClean="0"/>
              <a:t>Kelley’s Method:</a:t>
            </a:r>
          </a:p>
          <a:p>
            <a:pPr>
              <a:buNone/>
            </a:pPr>
            <a:endParaRPr lang="en-US" dirty="0" smtClean="0"/>
          </a:p>
          <a:p>
            <a:pPr>
              <a:buNone/>
            </a:pPr>
            <a:r>
              <a:rPr lang="en-US" dirty="0" smtClean="0"/>
              <a:t>							</a:t>
            </a:r>
            <a:r>
              <a:rPr lang="en-US" dirty="0" err="1" smtClean="0"/>
              <a:t>Contd</a:t>
            </a:r>
            <a:r>
              <a:rPr lang="en-US" smtClean="0"/>
              <a:t> ……</a:t>
            </a:r>
            <a:endParaRPr lang="en-IN" dirty="0"/>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2867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142976" y="2214554"/>
            <a:ext cx="3143272" cy="642942"/>
          </a:xfrm>
          <a:prstGeom prst="rect">
            <a:avLst/>
          </a:prstGeom>
          <a:noFill/>
        </p:spPr>
      </p:pic>
      <p:sp>
        <p:nvSpPr>
          <p:cNvPr id="28676"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28675"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286248" y="2071678"/>
            <a:ext cx="1785950" cy="928694"/>
          </a:xfrm>
          <a:prstGeom prst="rect">
            <a:avLst/>
          </a:prstGeom>
          <a:noFill/>
        </p:spPr>
      </p:pic>
      <p:sp>
        <p:nvSpPr>
          <p:cNvPr id="28677" name="Rectangle 5"/>
          <p:cNvSpPr>
            <a:spLocks noChangeArrowheads="1"/>
          </p:cNvSpPr>
          <p:nvPr/>
        </p:nvSpPr>
        <p:spPr bwMode="auto">
          <a:xfrm>
            <a:off x="5929322" y="2214554"/>
            <a:ext cx="928694"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100</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13313" name="Rectangle 1"/>
          <p:cNvSpPr>
            <a:spLocks noChangeArrowheads="1"/>
          </p:cNvSpPr>
          <p:nvPr/>
        </p:nvSpPr>
        <p:spPr bwMode="auto">
          <a:xfrm>
            <a:off x="0" y="0"/>
            <a:ext cx="9108327"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ea typeface="Times New Roman" pitchFamily="18" charset="0"/>
                <a:cs typeface="Times New Roman" pitchFamily="18" charset="0"/>
              </a:rPr>
              <a:t>Where  L = </a:t>
            </a:r>
            <a:r>
              <a:rPr kumimoji="0" lang="en-US" sz="2800" b="0" i="0" u="none" strike="noStrike" cap="none" normalizeH="0" baseline="0" dirty="0" err="1" smtClean="0">
                <a:ln>
                  <a:noFill/>
                </a:ln>
                <a:solidFill>
                  <a:schemeClr val="tx1"/>
                </a:solidFill>
                <a:effectLst/>
                <a:ea typeface="Times New Roman" pitchFamily="18" charset="0"/>
                <a:cs typeface="Times New Roman" pitchFamily="18" charset="0"/>
              </a:rPr>
              <a:t>Laspeyre’s</a:t>
            </a:r>
            <a:r>
              <a:rPr kumimoji="0" lang="en-US" sz="2800" b="0" i="0" u="none" strike="noStrike" cap="none" normalizeH="0" baseline="0" dirty="0" smtClean="0">
                <a:ln>
                  <a:noFill/>
                </a:ln>
                <a:solidFill>
                  <a:schemeClr val="tx1"/>
                </a:solidFill>
                <a:effectLst/>
                <a:ea typeface="Times New Roman" pitchFamily="18" charset="0"/>
                <a:cs typeface="Times New Roman" pitchFamily="18" charset="0"/>
              </a:rPr>
              <a:t> method  and P = </a:t>
            </a:r>
            <a:r>
              <a:rPr kumimoji="0" lang="en-US" sz="2800" b="0" i="0" u="none" strike="noStrike" cap="none" normalizeH="0" baseline="0" dirty="0" err="1" smtClean="0">
                <a:ln>
                  <a:noFill/>
                </a:ln>
                <a:solidFill>
                  <a:schemeClr val="tx1"/>
                </a:solidFill>
                <a:effectLst/>
                <a:ea typeface="Times New Roman" pitchFamily="18" charset="0"/>
                <a:cs typeface="Times New Roman" pitchFamily="18" charset="0"/>
              </a:rPr>
              <a:t>Paasche’s</a:t>
            </a:r>
            <a:r>
              <a:rPr kumimoji="0" lang="en-US" sz="2800" b="0" i="0" u="none" strike="noStrike" cap="none" normalizeH="0" baseline="0" dirty="0" smtClean="0">
                <a:ln>
                  <a:noFill/>
                </a:ln>
                <a:solidFill>
                  <a:schemeClr val="tx1"/>
                </a:solidFill>
                <a:effectLst/>
                <a:ea typeface="Times New Roman" pitchFamily="18" charset="0"/>
                <a:cs typeface="Times New Roman" pitchFamily="18" charset="0"/>
              </a:rPr>
              <a:t> method.</a:t>
            </a:r>
            <a:endParaRPr kumimoji="0" lang="en-US" sz="2800" b="0" i="0" u="none" strike="noStrike" cap="none" normalizeH="0" baseline="0" dirty="0" smtClean="0">
              <a:ln>
                <a:noFill/>
              </a:ln>
              <a:solidFill>
                <a:schemeClr val="tx1"/>
              </a:solidFill>
              <a:effectLst/>
              <a:cs typeface="Arial" pitchFamily="34" charset="0"/>
            </a:endParaRPr>
          </a:p>
        </p:txBody>
      </p:sp>
      <p:sp>
        <p:nvSpPr>
          <p:cNvPr id="13315"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3314" name="Picture 2"/>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928794" y="3357562"/>
            <a:ext cx="4572032" cy="1357322"/>
          </a:xfrm>
          <a:prstGeom prst="rect">
            <a:avLst/>
          </a:prstGeom>
          <a:noFill/>
        </p:spPr>
      </p:pic>
      <p:sp>
        <p:nvSpPr>
          <p:cNvPr id="13316" name="Rectangle 4"/>
          <p:cNvSpPr>
            <a:spLocks noChangeArrowheads="1"/>
          </p:cNvSpPr>
          <p:nvPr/>
        </p:nvSpPr>
        <p:spPr bwMode="auto">
          <a:xfrm>
            <a:off x="1828800" y="876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318"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13317" name="Picture 5"/>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071802" y="5000636"/>
            <a:ext cx="3571900" cy="1000132"/>
          </a:xfrm>
          <a:prstGeom prst="rect">
            <a:avLst/>
          </a:prstGeom>
          <a:noFill/>
        </p:spPr>
      </p:pic>
      <p:sp>
        <p:nvSpPr>
          <p:cNvPr id="13319" name="Rectangle 7"/>
          <p:cNvSpPr>
            <a:spLocks noChangeArrowheads="1"/>
          </p:cNvSpPr>
          <p:nvPr/>
        </p:nvSpPr>
        <p:spPr bwMode="auto">
          <a:xfrm>
            <a:off x="450850" y="866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71480"/>
          </a:xfrm>
        </p:spPr>
        <p:txBody>
          <a:bodyPr>
            <a:normAutofit fontScale="90000"/>
          </a:bodyPr>
          <a:lstStyle/>
          <a:p>
            <a:pPr algn="l"/>
            <a:r>
              <a:rPr lang="en-US" dirty="0" smtClean="0"/>
              <a:t>Syllabus Of Business Statistics:</a:t>
            </a:r>
            <a:endParaRPr lang="en-IN" dirty="0"/>
          </a:p>
        </p:txBody>
      </p:sp>
      <p:sp>
        <p:nvSpPr>
          <p:cNvPr id="3" name="Content Placeholder 2"/>
          <p:cNvSpPr>
            <a:spLocks noGrp="1"/>
          </p:cNvSpPr>
          <p:nvPr>
            <p:ph idx="1"/>
          </p:nvPr>
        </p:nvSpPr>
        <p:spPr>
          <a:xfrm>
            <a:off x="0" y="642918"/>
            <a:ext cx="9001156" cy="6215082"/>
          </a:xfrm>
        </p:spPr>
        <p:txBody>
          <a:bodyPr>
            <a:normAutofit fontScale="92500" lnSpcReduction="20000"/>
          </a:bodyPr>
          <a:lstStyle/>
          <a:p>
            <a:r>
              <a:rPr lang="en-IN" dirty="0">
                <a:latin typeface="Aharoni" pitchFamily="2" charset="-79"/>
                <a:cs typeface="Aharoni" pitchFamily="2" charset="-79"/>
              </a:rPr>
              <a:t>UNIT – I:  Introduction to </a:t>
            </a:r>
            <a:r>
              <a:rPr lang="en-IN" dirty="0" smtClean="0">
                <a:latin typeface="Aharoni" pitchFamily="2" charset="-79"/>
                <a:cs typeface="Aharoni" pitchFamily="2" charset="-79"/>
              </a:rPr>
              <a:t>Statistics                                 </a:t>
            </a:r>
            <a:r>
              <a:rPr lang="en-IN" dirty="0">
                <a:latin typeface="Aharoni" pitchFamily="2" charset="-79"/>
                <a:cs typeface="Aharoni" pitchFamily="2" charset="-79"/>
              </a:rPr>
              <a:t>10</a:t>
            </a:r>
            <a:endParaRPr lang="en-IN" sz="2800" dirty="0">
              <a:latin typeface="Aharoni" pitchFamily="2" charset="-79"/>
              <a:cs typeface="Aharoni" pitchFamily="2" charset="-79"/>
            </a:endParaRPr>
          </a:p>
          <a:p>
            <a:pPr lvl="1"/>
            <a:r>
              <a:rPr lang="en-IN" dirty="0">
                <a:latin typeface="Aharoni" pitchFamily="2" charset="-79"/>
                <a:cs typeface="Aharoni" pitchFamily="2" charset="-79"/>
              </a:rPr>
              <a:t>Meaning, characteristics, function and limitation.</a:t>
            </a:r>
            <a:endParaRPr lang="en-IN" sz="2400" dirty="0">
              <a:latin typeface="Aharoni" pitchFamily="2" charset="-79"/>
              <a:cs typeface="Aharoni" pitchFamily="2" charset="-79"/>
            </a:endParaRPr>
          </a:p>
          <a:p>
            <a:pPr lvl="1"/>
            <a:r>
              <a:rPr lang="en-IN" dirty="0">
                <a:latin typeface="Aharoni" pitchFamily="2" charset="-79"/>
                <a:cs typeface="Aharoni" pitchFamily="2" charset="-79"/>
              </a:rPr>
              <a:t>Types of data – Primary and Secondary, methods of data collection.</a:t>
            </a:r>
            <a:endParaRPr lang="en-IN" sz="2400" dirty="0">
              <a:latin typeface="Aharoni" pitchFamily="2" charset="-79"/>
              <a:cs typeface="Aharoni" pitchFamily="2" charset="-79"/>
            </a:endParaRPr>
          </a:p>
          <a:p>
            <a:pPr lvl="1"/>
            <a:r>
              <a:rPr lang="en-IN" dirty="0">
                <a:latin typeface="Aharoni" pitchFamily="2" charset="-79"/>
                <a:cs typeface="Aharoni" pitchFamily="2" charset="-79"/>
              </a:rPr>
              <a:t>Classification &amp; tabulation of data</a:t>
            </a:r>
            <a:endParaRPr lang="en-IN" sz="2400" dirty="0">
              <a:latin typeface="Aharoni" pitchFamily="2" charset="-79"/>
              <a:cs typeface="Aharoni" pitchFamily="2" charset="-79"/>
            </a:endParaRPr>
          </a:p>
          <a:p>
            <a:pPr lvl="1"/>
            <a:r>
              <a:rPr lang="en-IN" dirty="0">
                <a:latin typeface="Aharoni" pitchFamily="2" charset="-79"/>
                <a:cs typeface="Aharoni" pitchFamily="2" charset="-79"/>
              </a:rPr>
              <a:t>Construction of frequency table.</a:t>
            </a:r>
            <a:endParaRPr lang="en-IN" sz="2400" dirty="0">
              <a:latin typeface="Aharoni" pitchFamily="2" charset="-79"/>
              <a:cs typeface="Aharoni" pitchFamily="2" charset="-79"/>
            </a:endParaRPr>
          </a:p>
          <a:p>
            <a:pPr>
              <a:buNone/>
            </a:pPr>
            <a:r>
              <a:rPr lang="en-IN" dirty="0">
                <a:latin typeface="Aharoni" pitchFamily="2" charset="-79"/>
                <a:cs typeface="Aharoni" pitchFamily="2" charset="-79"/>
              </a:rPr>
              <a:t> </a:t>
            </a:r>
            <a:endParaRPr lang="en-IN" sz="2800" dirty="0">
              <a:latin typeface="Aharoni" pitchFamily="2" charset="-79"/>
              <a:cs typeface="Aharoni" pitchFamily="2" charset="-79"/>
            </a:endParaRPr>
          </a:p>
          <a:p>
            <a:r>
              <a:rPr lang="en-IN" dirty="0">
                <a:latin typeface="Aharoni" pitchFamily="2" charset="-79"/>
                <a:cs typeface="Aharoni" pitchFamily="2" charset="-79"/>
              </a:rPr>
              <a:t>UNIT – II:  Analysis of </a:t>
            </a:r>
            <a:r>
              <a:rPr lang="en-IN" dirty="0" err="1">
                <a:latin typeface="Aharoni" pitchFamily="2" charset="-79"/>
                <a:cs typeface="Aharoni" pitchFamily="2" charset="-79"/>
              </a:rPr>
              <a:t>Uni</a:t>
            </a:r>
            <a:r>
              <a:rPr lang="en-IN" dirty="0">
                <a:latin typeface="Aharoni" pitchFamily="2" charset="-79"/>
                <a:cs typeface="Aharoni" pitchFamily="2" charset="-79"/>
              </a:rPr>
              <a:t> </a:t>
            </a:r>
            <a:r>
              <a:rPr lang="en-IN" dirty="0" err="1">
                <a:latin typeface="Aharoni" pitchFamily="2" charset="-79"/>
                <a:cs typeface="Aharoni" pitchFamily="2" charset="-79"/>
              </a:rPr>
              <a:t>variate</a:t>
            </a:r>
            <a:r>
              <a:rPr lang="en-IN" dirty="0">
                <a:latin typeface="Aharoni" pitchFamily="2" charset="-79"/>
                <a:cs typeface="Aharoni" pitchFamily="2" charset="-79"/>
              </a:rPr>
              <a:t> data                          10</a:t>
            </a:r>
            <a:endParaRPr lang="en-IN" sz="2800" dirty="0">
              <a:latin typeface="Aharoni" pitchFamily="2" charset="-79"/>
              <a:cs typeface="Aharoni" pitchFamily="2" charset="-79"/>
            </a:endParaRPr>
          </a:p>
          <a:p>
            <a:pPr>
              <a:buNone/>
            </a:pPr>
            <a:r>
              <a:rPr lang="en-IN" dirty="0" smtClean="0">
                <a:latin typeface="Aharoni" pitchFamily="2" charset="-79"/>
                <a:cs typeface="Aharoni" pitchFamily="2" charset="-79"/>
              </a:rPr>
              <a:t>            2.1 </a:t>
            </a:r>
            <a:r>
              <a:rPr lang="en-IN" dirty="0">
                <a:latin typeface="Aharoni" pitchFamily="2" charset="-79"/>
                <a:cs typeface="Aharoni" pitchFamily="2" charset="-79"/>
              </a:rPr>
              <a:t>Measures of central tendency</a:t>
            </a:r>
            <a:endParaRPr lang="en-IN" sz="2800" dirty="0">
              <a:latin typeface="Aharoni" pitchFamily="2" charset="-79"/>
              <a:cs typeface="Aharoni" pitchFamily="2" charset="-79"/>
            </a:endParaRPr>
          </a:p>
          <a:p>
            <a:pPr>
              <a:buNone/>
            </a:pPr>
            <a:r>
              <a:rPr lang="en-IN" dirty="0" smtClean="0">
                <a:latin typeface="Aharoni" pitchFamily="2" charset="-79"/>
                <a:cs typeface="Aharoni" pitchFamily="2" charset="-79"/>
              </a:rPr>
              <a:t>            2.2 </a:t>
            </a:r>
            <a:r>
              <a:rPr lang="en-IN" dirty="0">
                <a:latin typeface="Aharoni" pitchFamily="2" charset="-79"/>
                <a:cs typeface="Aharoni" pitchFamily="2" charset="-79"/>
              </a:rPr>
              <a:t>Measures of variation.</a:t>
            </a:r>
            <a:endParaRPr lang="en-IN" sz="2800" dirty="0">
              <a:latin typeface="Aharoni" pitchFamily="2" charset="-79"/>
              <a:cs typeface="Aharoni" pitchFamily="2" charset="-79"/>
            </a:endParaRPr>
          </a:p>
          <a:p>
            <a:pPr>
              <a:buNone/>
            </a:pPr>
            <a:r>
              <a:rPr lang="en-IN" dirty="0">
                <a:latin typeface="Aharoni" pitchFamily="2" charset="-79"/>
                <a:cs typeface="Aharoni" pitchFamily="2" charset="-79"/>
              </a:rPr>
              <a:t> </a:t>
            </a:r>
            <a:r>
              <a:rPr lang="en-IN" dirty="0" smtClean="0">
                <a:latin typeface="Aharoni" pitchFamily="2" charset="-79"/>
                <a:cs typeface="Aharoni" pitchFamily="2" charset="-79"/>
              </a:rPr>
              <a:t>           2.3 </a:t>
            </a:r>
            <a:r>
              <a:rPr lang="en-IN" dirty="0" err="1">
                <a:latin typeface="Aharoni" pitchFamily="2" charset="-79"/>
                <a:cs typeface="Aharoni" pitchFamily="2" charset="-79"/>
              </a:rPr>
              <a:t>Skewness</a:t>
            </a:r>
            <a:r>
              <a:rPr lang="en-IN" dirty="0">
                <a:latin typeface="Aharoni" pitchFamily="2" charset="-79"/>
                <a:cs typeface="Aharoni" pitchFamily="2" charset="-79"/>
              </a:rPr>
              <a:t>, Kurtosis and Moments.</a:t>
            </a:r>
            <a:endParaRPr lang="en-IN" sz="2800" dirty="0">
              <a:latin typeface="Aharoni" pitchFamily="2" charset="-79"/>
              <a:cs typeface="Aharoni" pitchFamily="2" charset="-79"/>
            </a:endParaRPr>
          </a:p>
          <a:p>
            <a:pPr>
              <a:buNone/>
            </a:pPr>
            <a:r>
              <a:rPr lang="en-IN" dirty="0">
                <a:latin typeface="Aharoni" pitchFamily="2" charset="-79"/>
                <a:cs typeface="Aharoni" pitchFamily="2" charset="-79"/>
              </a:rPr>
              <a:t> </a:t>
            </a:r>
            <a:endParaRPr lang="en-IN" sz="2800" dirty="0">
              <a:latin typeface="Aharoni" pitchFamily="2" charset="-79"/>
              <a:cs typeface="Aharoni" pitchFamily="2" charset="-79"/>
            </a:endParaRPr>
          </a:p>
          <a:p>
            <a:r>
              <a:rPr lang="en-IN" dirty="0">
                <a:latin typeface="Aharoni" pitchFamily="2" charset="-79"/>
                <a:cs typeface="Aharoni" pitchFamily="2" charset="-79"/>
              </a:rPr>
              <a:t>UNIT – III Analysis of Bi </a:t>
            </a:r>
            <a:r>
              <a:rPr lang="en-IN" dirty="0" err="1">
                <a:latin typeface="Aharoni" pitchFamily="2" charset="-79"/>
                <a:cs typeface="Aharoni" pitchFamily="2" charset="-79"/>
              </a:rPr>
              <a:t>variate</a:t>
            </a:r>
            <a:r>
              <a:rPr lang="en-IN" dirty="0">
                <a:latin typeface="Aharoni" pitchFamily="2" charset="-79"/>
                <a:cs typeface="Aharoni" pitchFamily="2" charset="-79"/>
              </a:rPr>
              <a:t> data                               </a:t>
            </a:r>
            <a:r>
              <a:rPr lang="en-IN" dirty="0" smtClean="0">
                <a:latin typeface="Aharoni" pitchFamily="2" charset="-79"/>
                <a:cs typeface="Aharoni" pitchFamily="2" charset="-79"/>
              </a:rPr>
              <a:t>10</a:t>
            </a:r>
            <a:endParaRPr lang="en-IN" sz="2800" dirty="0">
              <a:latin typeface="Aharoni" pitchFamily="2" charset="-79"/>
              <a:cs typeface="Aharoni" pitchFamily="2" charset="-79"/>
            </a:endParaRPr>
          </a:p>
          <a:p>
            <a:pPr>
              <a:buNone/>
            </a:pPr>
            <a:r>
              <a:rPr lang="en-IN" dirty="0" smtClean="0">
                <a:latin typeface="Aharoni" pitchFamily="2" charset="-79"/>
                <a:cs typeface="Aharoni" pitchFamily="2" charset="-79"/>
              </a:rPr>
              <a:t>           3.1 </a:t>
            </a:r>
            <a:r>
              <a:rPr lang="en-IN" dirty="0">
                <a:latin typeface="Aharoni" pitchFamily="2" charset="-79"/>
                <a:cs typeface="Aharoni" pitchFamily="2" charset="-79"/>
              </a:rPr>
              <a:t>Correlation (simple)</a:t>
            </a:r>
            <a:endParaRPr lang="en-IN" sz="2800" dirty="0">
              <a:latin typeface="Aharoni" pitchFamily="2" charset="-79"/>
              <a:cs typeface="Aharoni" pitchFamily="2" charset="-79"/>
            </a:endParaRPr>
          </a:p>
          <a:p>
            <a:pPr>
              <a:buNone/>
            </a:pPr>
            <a:r>
              <a:rPr lang="en-IN" dirty="0" smtClean="0">
                <a:latin typeface="Aharoni" pitchFamily="2" charset="-79"/>
                <a:cs typeface="Aharoni" pitchFamily="2" charset="-79"/>
              </a:rPr>
              <a:t>     </a:t>
            </a:r>
            <a:r>
              <a:rPr lang="en-IN" dirty="0">
                <a:latin typeface="Aharoni" pitchFamily="2" charset="-79"/>
                <a:cs typeface="Aharoni" pitchFamily="2" charset="-79"/>
              </a:rPr>
              <a:t>	3.2 Simple Regression Analysis</a:t>
            </a:r>
            <a:endParaRPr lang="en-IN" sz="2800" dirty="0">
              <a:latin typeface="Aharoni" pitchFamily="2" charset="-79"/>
              <a:cs typeface="Aharoni" pitchFamily="2" charset="-79"/>
            </a:endParaRPr>
          </a:p>
          <a:p>
            <a:pPr>
              <a:buNone/>
            </a:pPr>
            <a:r>
              <a:rPr lang="en-IN" dirty="0" smtClean="0">
                <a:latin typeface="Aharoni" pitchFamily="2" charset="-79"/>
                <a:cs typeface="Aharoni" pitchFamily="2" charset="-79"/>
              </a:rPr>
              <a:t>     </a:t>
            </a:r>
            <a:r>
              <a:rPr lang="en-IN" dirty="0">
                <a:latin typeface="Aharoni" pitchFamily="2" charset="-79"/>
                <a:cs typeface="Aharoni" pitchFamily="2" charset="-79"/>
              </a:rPr>
              <a:t>	3.3 Interpolation: </a:t>
            </a:r>
            <a:r>
              <a:rPr lang="en-IN" dirty="0" err="1">
                <a:latin typeface="Aharoni" pitchFamily="2" charset="-79"/>
                <a:cs typeface="Aharoni" pitchFamily="2" charset="-79"/>
              </a:rPr>
              <a:t>Newtons</a:t>
            </a:r>
            <a:r>
              <a:rPr lang="en-IN" dirty="0">
                <a:latin typeface="Aharoni" pitchFamily="2" charset="-79"/>
                <a:cs typeface="Aharoni" pitchFamily="2" charset="-79"/>
              </a:rPr>
              <a:t>, </a:t>
            </a:r>
            <a:r>
              <a:rPr lang="en-IN" dirty="0" err="1">
                <a:latin typeface="Aharoni" pitchFamily="2" charset="-79"/>
                <a:cs typeface="Aharoni" pitchFamily="2" charset="-79"/>
              </a:rPr>
              <a:t>Lagranges</a:t>
            </a:r>
            <a:r>
              <a:rPr lang="en-IN" dirty="0">
                <a:latin typeface="Aharoni" pitchFamily="2" charset="-79"/>
                <a:cs typeface="Aharoni" pitchFamily="2" charset="-79"/>
              </a:rPr>
              <a:t>.</a:t>
            </a:r>
            <a:endParaRPr lang="en-IN" sz="2800" dirty="0">
              <a:latin typeface="Aharoni" pitchFamily="2" charset="-79"/>
              <a:cs typeface="Aharoni" pitchFamily="2" charset="-79"/>
            </a:endParaRP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572140"/>
          </a:xfrm>
        </p:spPr>
        <p:txBody>
          <a:bodyPr>
            <a:normAutofit fontScale="90000"/>
          </a:bodyPr>
          <a:lstStyle/>
          <a:p>
            <a:pPr algn="l"/>
            <a:r>
              <a:rPr lang="en-IN" dirty="0" smtClean="0"/>
              <a:t/>
            </a:r>
            <a:br>
              <a:rPr lang="en-IN" dirty="0" smtClean="0"/>
            </a:br>
            <a:r>
              <a:rPr lang="en-IN" dirty="0" smtClean="0"/>
              <a:t/>
            </a:r>
            <a:br>
              <a:rPr lang="en-IN" dirty="0" smtClean="0"/>
            </a:br>
            <a:r>
              <a:rPr lang="en-IN" dirty="0"/>
              <a:t/>
            </a:r>
            <a:br>
              <a:rPr lang="en-IN" dirty="0"/>
            </a:br>
            <a:r>
              <a:rPr lang="en-IN" sz="3100" dirty="0" smtClean="0">
                <a:latin typeface="Aharoni" pitchFamily="2" charset="-79"/>
                <a:cs typeface="Aharoni" pitchFamily="2" charset="-79"/>
              </a:rPr>
              <a:t>UNIT </a:t>
            </a:r>
            <a:r>
              <a:rPr lang="en-IN" sz="3100" dirty="0">
                <a:latin typeface="Aharoni" pitchFamily="2" charset="-79"/>
                <a:cs typeface="Aharoni" pitchFamily="2" charset="-79"/>
              </a:rPr>
              <a:t>– IV: Index Numbers and Time Series           </a:t>
            </a:r>
            <a:r>
              <a:rPr lang="en-IN" sz="3100" dirty="0" smtClean="0">
                <a:latin typeface="Aharoni" pitchFamily="2" charset="-79"/>
                <a:cs typeface="Aharoni" pitchFamily="2" charset="-79"/>
              </a:rPr>
              <a:t>10</a:t>
            </a:r>
            <a:r>
              <a:rPr lang="en-IN" sz="3100" dirty="0">
                <a:latin typeface="Aharoni" pitchFamily="2" charset="-79"/>
                <a:cs typeface="Aharoni" pitchFamily="2" charset="-79"/>
              </a:rPr>
              <a:t/>
            </a:r>
            <a:br>
              <a:rPr lang="en-IN" sz="3100" dirty="0">
                <a:latin typeface="Aharoni" pitchFamily="2" charset="-79"/>
                <a:cs typeface="Aharoni" pitchFamily="2" charset="-79"/>
              </a:rPr>
            </a:br>
            <a:r>
              <a:rPr lang="en-IN" sz="3100" dirty="0">
                <a:latin typeface="Aharoni" pitchFamily="2" charset="-79"/>
                <a:cs typeface="Aharoni" pitchFamily="2" charset="-79"/>
              </a:rPr>
              <a:t>4.1 Index numbers: Meaning and uses, methods of construction of price and quantity index numbers</a:t>
            </a:r>
            <a:r>
              <a:rPr lang="en-IN" sz="3100" dirty="0" smtClean="0">
                <a:latin typeface="Aharoni" pitchFamily="2" charset="-79"/>
                <a:cs typeface="Aharoni" pitchFamily="2" charset="-79"/>
              </a:rPr>
              <a:t>.</a:t>
            </a:r>
            <a:r>
              <a:rPr lang="en-IN" sz="3100" dirty="0">
                <a:latin typeface="Aharoni" pitchFamily="2" charset="-79"/>
                <a:cs typeface="Aharoni" pitchFamily="2" charset="-79"/>
              </a:rPr>
              <a:t> </a:t>
            </a:r>
            <a:r>
              <a:rPr lang="en-IN" sz="3100" dirty="0" smtClean="0">
                <a:latin typeface="Aharoni" pitchFamily="2" charset="-79"/>
                <a:cs typeface="Aharoni" pitchFamily="2" charset="-79"/>
              </a:rPr>
              <a:t/>
            </a:r>
            <a:br>
              <a:rPr lang="en-IN" sz="3100" dirty="0" smtClean="0">
                <a:latin typeface="Aharoni" pitchFamily="2" charset="-79"/>
                <a:cs typeface="Aharoni" pitchFamily="2" charset="-79"/>
              </a:rPr>
            </a:br>
            <a:r>
              <a:rPr lang="en-IN" sz="3100" dirty="0" smtClean="0">
                <a:latin typeface="Aharoni" pitchFamily="2" charset="-79"/>
                <a:cs typeface="Aharoni" pitchFamily="2" charset="-79"/>
              </a:rPr>
              <a:t>4.2 </a:t>
            </a:r>
            <a:r>
              <a:rPr lang="en-IN" sz="3100" dirty="0">
                <a:latin typeface="Aharoni" pitchFamily="2" charset="-79"/>
                <a:cs typeface="Aharoni" pitchFamily="2" charset="-79"/>
              </a:rPr>
              <a:t>Test of adequacy of index numbers.</a:t>
            </a:r>
            <a:br>
              <a:rPr lang="en-IN" sz="3100" dirty="0">
                <a:latin typeface="Aharoni" pitchFamily="2" charset="-79"/>
                <a:cs typeface="Aharoni" pitchFamily="2" charset="-79"/>
              </a:rPr>
            </a:br>
            <a:r>
              <a:rPr lang="en-IN" sz="3100" dirty="0">
                <a:latin typeface="Aharoni" pitchFamily="2" charset="-79"/>
                <a:cs typeface="Aharoni" pitchFamily="2" charset="-79"/>
              </a:rPr>
              <a:t>4.3 Consumer price index numbers.</a:t>
            </a:r>
            <a:br>
              <a:rPr lang="en-IN" sz="3100" dirty="0">
                <a:latin typeface="Aharoni" pitchFamily="2" charset="-79"/>
                <a:cs typeface="Aharoni" pitchFamily="2" charset="-79"/>
              </a:rPr>
            </a:br>
            <a:r>
              <a:rPr lang="en-IN" sz="3100" dirty="0">
                <a:latin typeface="Aharoni" pitchFamily="2" charset="-79"/>
                <a:cs typeface="Aharoni" pitchFamily="2" charset="-79"/>
              </a:rPr>
              <a:t>4.4 Analysis of Time Series: Components of time </a:t>
            </a:r>
            <a:r>
              <a:rPr lang="en-IN" sz="3100" dirty="0" smtClean="0">
                <a:latin typeface="Aharoni" pitchFamily="2" charset="-79"/>
                <a:cs typeface="Aharoni" pitchFamily="2" charset="-79"/>
              </a:rPr>
              <a:t>    series</a:t>
            </a:r>
            <a:r>
              <a:rPr lang="en-IN" sz="3100" dirty="0">
                <a:latin typeface="Aharoni" pitchFamily="2" charset="-79"/>
                <a:cs typeface="Aharoni" pitchFamily="2" charset="-79"/>
              </a:rPr>
              <a:t>, determination of trend – moving averages method and method of least squares (linear trend only)</a:t>
            </a:r>
            <a:r>
              <a:rPr lang="en-IN" sz="3100" dirty="0"/>
              <a:t/>
            </a:r>
            <a:br>
              <a:rPr lang="en-IN" sz="3100" dirty="0"/>
            </a:br>
            <a:r>
              <a:rPr lang="en-IN" sz="3100" dirty="0"/>
              <a:t> </a:t>
            </a:r>
            <a:r>
              <a:rPr lang="en-IN" dirty="0"/>
              <a:t/>
            </a:r>
            <a:br>
              <a:rPr lang="en-IN" dirty="0"/>
            </a:br>
            <a:r>
              <a:rPr lang="en-IN" dirty="0"/>
              <a:t/>
            </a:r>
            <a:br>
              <a:rPr lang="en-IN" dirty="0"/>
            </a:br>
            <a:endParaRPr lang="en-IN" dirty="0"/>
          </a:p>
        </p:txBody>
      </p:sp>
      <p:sp>
        <p:nvSpPr>
          <p:cNvPr id="3" name="Content Placeholder 2"/>
          <p:cNvSpPr>
            <a:spLocks noGrp="1"/>
          </p:cNvSpPr>
          <p:nvPr>
            <p:ph idx="1"/>
          </p:nvPr>
        </p:nvSpPr>
        <p:spPr>
          <a:xfrm>
            <a:off x="0" y="3929066"/>
            <a:ext cx="9144000" cy="3143272"/>
          </a:xfrm>
        </p:spPr>
        <p:txBody>
          <a:bodyPr>
            <a:normAutofit fontScale="55000" lnSpcReduction="20000"/>
          </a:bodyPr>
          <a:lstStyle/>
          <a:p>
            <a:r>
              <a:rPr lang="en-IN" sz="4500" dirty="0">
                <a:latin typeface="Aharoni" pitchFamily="2" charset="-79"/>
                <a:cs typeface="Aharoni" pitchFamily="2" charset="-79"/>
              </a:rPr>
              <a:t>UNIT – V: Probability                                                         10</a:t>
            </a:r>
          </a:p>
          <a:p>
            <a:pPr>
              <a:buNone/>
            </a:pPr>
            <a:r>
              <a:rPr lang="en-IN" sz="4500" dirty="0">
                <a:latin typeface="Aharoni" pitchFamily="2" charset="-79"/>
                <a:cs typeface="Aharoni" pitchFamily="2" charset="-79"/>
              </a:rPr>
              <a:t>5.1Theory of probability: Approaches to Probability, Addition and Multiplication laws of Probability.</a:t>
            </a:r>
          </a:p>
          <a:p>
            <a:pPr>
              <a:buNone/>
            </a:pPr>
            <a:r>
              <a:rPr lang="en-IN" sz="4500" dirty="0">
                <a:latin typeface="Aharoni" pitchFamily="2" charset="-79"/>
                <a:cs typeface="Aharoni" pitchFamily="2" charset="-79"/>
              </a:rPr>
              <a:t>5.2 Conditional Probability.</a:t>
            </a:r>
          </a:p>
          <a:p>
            <a:pPr>
              <a:buNone/>
            </a:pPr>
            <a:r>
              <a:rPr lang="en-IN" sz="4500" dirty="0">
                <a:latin typeface="Aharoni" pitchFamily="2" charset="-79"/>
                <a:cs typeface="Aharoni" pitchFamily="2" charset="-79"/>
              </a:rPr>
              <a:t>5.3 </a:t>
            </a:r>
            <a:r>
              <a:rPr lang="en-IN" sz="4500" dirty="0" err="1">
                <a:latin typeface="Aharoni" pitchFamily="2" charset="-79"/>
                <a:cs typeface="Aharoni" pitchFamily="2" charset="-79"/>
              </a:rPr>
              <a:t>Bayes</a:t>
            </a:r>
            <a:r>
              <a:rPr lang="en-IN" sz="4500" dirty="0">
                <a:latin typeface="Aharoni" pitchFamily="2" charset="-79"/>
                <a:cs typeface="Aharoni" pitchFamily="2" charset="-79"/>
              </a:rPr>
              <a:t> Theorem</a:t>
            </a:r>
          </a:p>
          <a:p>
            <a:pPr>
              <a:buNone/>
            </a:pPr>
            <a:r>
              <a:rPr lang="en-IN" sz="4500" dirty="0">
                <a:latin typeface="Aharoni" pitchFamily="2" charset="-79"/>
                <a:cs typeface="Aharoni" pitchFamily="2" charset="-79"/>
              </a:rPr>
              <a:t>5.4 Probability distribution: Binomial, Poisson and Normal distributions.</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214818"/>
          </a:xfrm>
        </p:spPr>
        <p:txBody>
          <a:bodyPr>
            <a:normAutofit/>
          </a:bodyPr>
          <a:lstStyle/>
          <a:p>
            <a:pPr algn="l"/>
            <a:r>
              <a:rPr lang="en-IN" b="1" dirty="0" smtClean="0"/>
              <a:t/>
            </a:r>
            <a:br>
              <a:rPr lang="en-IN" b="1" dirty="0" smtClean="0"/>
            </a:br>
            <a:r>
              <a:rPr lang="en-IN" b="1" dirty="0"/>
              <a:t/>
            </a:r>
            <a:br>
              <a:rPr lang="en-IN" b="1" dirty="0"/>
            </a:br>
            <a:r>
              <a:rPr lang="en-IN" dirty="0"/>
              <a:t/>
            </a:r>
            <a:br>
              <a:rPr lang="en-IN" dirty="0"/>
            </a:br>
            <a:endParaRPr lang="en-IN" dirty="0"/>
          </a:p>
        </p:txBody>
      </p:sp>
      <p:sp>
        <p:nvSpPr>
          <p:cNvPr id="3" name="Content Placeholder 2"/>
          <p:cNvSpPr>
            <a:spLocks noGrp="1"/>
          </p:cNvSpPr>
          <p:nvPr>
            <p:ph idx="1"/>
          </p:nvPr>
        </p:nvSpPr>
        <p:spPr>
          <a:xfrm flipV="1">
            <a:off x="457200" y="6857999"/>
            <a:ext cx="8229600" cy="45719"/>
          </a:xfrm>
        </p:spPr>
        <p:txBody>
          <a:bodyPr>
            <a:normAutofit fontScale="25000" lnSpcReduction="20000"/>
          </a:bodyPr>
          <a:lstStyle/>
          <a:p>
            <a:endParaRPr lang="en-IN" dirty="0"/>
          </a:p>
        </p:txBody>
      </p:sp>
      <p:sp>
        <p:nvSpPr>
          <p:cNvPr id="1026" name="Rectangle 2"/>
          <p:cNvSpPr>
            <a:spLocks noChangeArrowheads="1"/>
          </p:cNvSpPr>
          <p:nvPr/>
        </p:nvSpPr>
        <p:spPr bwMode="auto">
          <a:xfrm>
            <a:off x="0" y="0"/>
            <a:ext cx="9144000" cy="66787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INDEX NUMBERS</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 Index Number is a number which is used to measure the level of a certain phenomenon as compared to the level of the same phenomenon at some standard period.</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Index number is a number which indicates the changes in magnitude. An Index number is a statistical device for comparing the general level of magnitude of a group of related variables in two or more situations.</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According to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Spiegal</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 index number is a statistical measure designed to show changes in a variable or a group of related variables with respect to time, geographical location or other characteristics.</a:t>
            </a:r>
            <a:r>
              <a:rPr kumimoji="0" lang="en-US"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643710"/>
          </a:xfrm>
        </p:spPr>
        <p:txBody>
          <a:bodyPr>
            <a:normAutofit/>
          </a:bodyPr>
          <a:lstStyle/>
          <a:p>
            <a:pPr algn="l"/>
            <a:r>
              <a:rPr lang="en-IN" sz="2800" b="1" dirty="0" smtClean="0">
                <a:latin typeface="+mn-lt"/>
              </a:rPr>
              <a:t>Notation Used in Index Numbers:</a:t>
            </a:r>
            <a:r>
              <a:rPr lang="en-IN" sz="2800" dirty="0" smtClean="0">
                <a:latin typeface="+mn-lt"/>
              </a:rPr>
              <a:t/>
            </a:r>
            <a:br>
              <a:rPr lang="en-IN" sz="2800" dirty="0" smtClean="0">
                <a:latin typeface="+mn-lt"/>
              </a:rPr>
            </a:br>
            <a:r>
              <a:rPr lang="en-IN" sz="2800" dirty="0" smtClean="0">
                <a:latin typeface="+mn-lt"/>
              </a:rPr>
              <a:t>P</a:t>
            </a:r>
            <a:r>
              <a:rPr lang="en-IN" sz="2800" baseline="-25000" dirty="0" smtClean="0">
                <a:latin typeface="+mn-lt"/>
              </a:rPr>
              <a:t>0</a:t>
            </a:r>
            <a:r>
              <a:rPr lang="en-IN" sz="2800" dirty="0" smtClean="0">
                <a:latin typeface="+mn-lt"/>
              </a:rPr>
              <a:t>  = Price in the base year</a:t>
            </a:r>
            <a:br>
              <a:rPr lang="en-IN" sz="2800" dirty="0" smtClean="0">
                <a:latin typeface="+mn-lt"/>
              </a:rPr>
            </a:br>
            <a:r>
              <a:rPr lang="en-IN" sz="2800" dirty="0" smtClean="0">
                <a:latin typeface="+mn-lt"/>
              </a:rPr>
              <a:t>P</a:t>
            </a:r>
            <a:r>
              <a:rPr lang="en-IN" sz="2800" baseline="-25000" dirty="0" smtClean="0">
                <a:latin typeface="+mn-lt"/>
              </a:rPr>
              <a:t>1</a:t>
            </a:r>
            <a:r>
              <a:rPr lang="en-IN" sz="2800" dirty="0" smtClean="0">
                <a:latin typeface="+mn-lt"/>
              </a:rPr>
              <a:t>  =  Price in the current year</a:t>
            </a:r>
            <a:br>
              <a:rPr lang="en-IN" sz="2800" dirty="0" smtClean="0">
                <a:latin typeface="+mn-lt"/>
              </a:rPr>
            </a:br>
            <a:r>
              <a:rPr lang="en-IN" sz="2800" dirty="0" smtClean="0">
                <a:latin typeface="+mn-lt"/>
              </a:rPr>
              <a:t>q</a:t>
            </a:r>
            <a:r>
              <a:rPr lang="en-IN" sz="2800" baseline="-25000" dirty="0" smtClean="0">
                <a:latin typeface="+mn-lt"/>
              </a:rPr>
              <a:t>0 </a:t>
            </a:r>
            <a:r>
              <a:rPr lang="en-IN" sz="2800" dirty="0" smtClean="0">
                <a:latin typeface="+mn-lt"/>
              </a:rPr>
              <a:t> = Quantity in the base year</a:t>
            </a:r>
            <a:br>
              <a:rPr lang="en-IN" sz="2800" dirty="0" smtClean="0">
                <a:latin typeface="+mn-lt"/>
              </a:rPr>
            </a:br>
            <a:r>
              <a:rPr lang="en-IN" sz="2800" dirty="0" smtClean="0">
                <a:latin typeface="+mn-lt"/>
              </a:rPr>
              <a:t>q</a:t>
            </a:r>
            <a:r>
              <a:rPr lang="en-IN" sz="2800" baseline="-25000" dirty="0" smtClean="0">
                <a:latin typeface="+mn-lt"/>
              </a:rPr>
              <a:t>1</a:t>
            </a:r>
            <a:r>
              <a:rPr lang="en-IN" sz="2800" dirty="0" smtClean="0">
                <a:latin typeface="+mn-lt"/>
              </a:rPr>
              <a:t> =  Quantity in the current year</a:t>
            </a:r>
            <a:br>
              <a:rPr lang="en-IN" sz="2800" dirty="0" smtClean="0">
                <a:latin typeface="+mn-lt"/>
              </a:rPr>
            </a:br>
            <a:r>
              <a:rPr lang="en-IN" sz="2800" dirty="0" smtClean="0">
                <a:latin typeface="+mn-lt"/>
              </a:rPr>
              <a:t>p</a:t>
            </a:r>
            <a:r>
              <a:rPr lang="en-IN" sz="2800" baseline="-25000" dirty="0" smtClean="0">
                <a:latin typeface="+mn-lt"/>
              </a:rPr>
              <a:t>01</a:t>
            </a:r>
            <a:r>
              <a:rPr lang="en-IN" sz="2800" dirty="0" smtClean="0">
                <a:latin typeface="+mn-lt"/>
              </a:rPr>
              <a:t> =  Price Index number of the current year with reference to the base year.</a:t>
            </a:r>
            <a:br>
              <a:rPr lang="en-IN" sz="2800" dirty="0" smtClean="0">
                <a:latin typeface="+mn-lt"/>
              </a:rPr>
            </a:br>
            <a:r>
              <a:rPr lang="en-IN" sz="2800" dirty="0" smtClean="0">
                <a:latin typeface="+mn-lt"/>
              </a:rPr>
              <a:t>Q</a:t>
            </a:r>
            <a:r>
              <a:rPr lang="en-IN" sz="2800" baseline="-25000" dirty="0" smtClean="0">
                <a:latin typeface="+mn-lt"/>
              </a:rPr>
              <a:t>01 </a:t>
            </a:r>
            <a:r>
              <a:rPr lang="en-IN" sz="2800" dirty="0" smtClean="0">
                <a:latin typeface="+mn-lt"/>
              </a:rPr>
              <a:t> = Quantity Index number of the current year with reference to the base year.</a:t>
            </a:r>
            <a:br>
              <a:rPr lang="en-IN" sz="2800" dirty="0" smtClean="0">
                <a:latin typeface="+mn-lt"/>
              </a:rPr>
            </a:br>
            <a:r>
              <a:rPr lang="en-IN" sz="2800" dirty="0" smtClean="0">
                <a:latin typeface="+mn-lt"/>
              </a:rPr>
              <a:t>W =  Weight assigned to a commodity according to its relative importance in the group.</a:t>
            </a:r>
            <a:br>
              <a:rPr lang="en-IN" sz="2800" dirty="0" smtClean="0">
                <a:latin typeface="+mn-lt"/>
              </a:rPr>
            </a:br>
            <a:r>
              <a:rPr lang="en-IN" sz="2800" dirty="0" smtClean="0">
                <a:latin typeface="+mn-lt"/>
              </a:rPr>
              <a:t>P</a:t>
            </a:r>
            <a:r>
              <a:rPr lang="en-IN" sz="2800" baseline="-25000" dirty="0" smtClean="0">
                <a:latin typeface="+mn-lt"/>
              </a:rPr>
              <a:t>10 </a:t>
            </a:r>
            <a:r>
              <a:rPr lang="en-IN" sz="2800" dirty="0" smtClean="0">
                <a:latin typeface="+mn-lt"/>
              </a:rPr>
              <a:t>  = Price Index number of the base year with reference to the current year.</a:t>
            </a:r>
            <a:br>
              <a:rPr lang="en-IN" sz="2800" dirty="0" smtClean="0">
                <a:latin typeface="+mn-lt"/>
              </a:rPr>
            </a:br>
            <a:r>
              <a:rPr lang="en-IN" sz="2800" dirty="0" smtClean="0">
                <a:latin typeface="+mn-lt"/>
              </a:rPr>
              <a:t>Q</a:t>
            </a:r>
            <a:r>
              <a:rPr lang="en-IN" sz="2800" baseline="-25000" dirty="0" smtClean="0">
                <a:latin typeface="+mn-lt"/>
              </a:rPr>
              <a:t>10</a:t>
            </a:r>
            <a:r>
              <a:rPr lang="en-IN" sz="2800" dirty="0" smtClean="0">
                <a:latin typeface="+mn-lt"/>
              </a:rPr>
              <a:t>  = Quantity Index number of the base year with reference to the current year</a:t>
            </a:r>
            <a:endParaRPr lang="en-IN" sz="2800" dirty="0">
              <a:latin typeface="+mn-lt"/>
            </a:endParaRPr>
          </a:p>
        </p:txBody>
      </p:sp>
      <p:sp>
        <p:nvSpPr>
          <p:cNvPr id="3" name="Content Placeholder 2"/>
          <p:cNvSpPr>
            <a:spLocks noGrp="1"/>
          </p:cNvSpPr>
          <p:nvPr>
            <p:ph idx="1"/>
          </p:nvPr>
        </p:nvSpPr>
        <p:spPr>
          <a:xfrm flipV="1">
            <a:off x="457200" y="6857999"/>
            <a:ext cx="8229600" cy="45719"/>
          </a:xfrm>
        </p:spPr>
        <p:txBody>
          <a:bodyPr>
            <a:normAutofit fontScale="25000" lnSpcReduction="20000"/>
          </a:bodyPr>
          <a:lstStyle/>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286256"/>
          </a:xfrm>
        </p:spPr>
        <p:txBody>
          <a:bodyPr>
            <a:normAutofit/>
          </a:bodyPr>
          <a:lstStyle/>
          <a:p>
            <a:pPr algn="l"/>
            <a:r>
              <a:rPr lang="en-IN" sz="3600" b="1" dirty="0" smtClean="0">
                <a:latin typeface="+mn-lt"/>
              </a:rPr>
              <a:t>PRICE RELATIVES:</a:t>
            </a:r>
            <a:r>
              <a:rPr lang="en-IN" sz="3600" dirty="0" smtClean="0">
                <a:latin typeface="+mn-lt"/>
              </a:rPr>
              <a:t/>
            </a:r>
            <a:br>
              <a:rPr lang="en-IN" sz="3600" dirty="0" smtClean="0">
                <a:latin typeface="+mn-lt"/>
              </a:rPr>
            </a:br>
            <a:r>
              <a:rPr lang="en-IN" sz="3600" dirty="0" smtClean="0">
                <a:latin typeface="+mn-lt"/>
              </a:rPr>
              <a:t>A price relatives or simply a relative is the ratio of the price of a certain commodity at the current year to its price at the base year expressed as a percentage. Thus,</a:t>
            </a:r>
            <a:br>
              <a:rPr lang="en-IN" sz="3600" dirty="0" smtClean="0">
                <a:latin typeface="+mn-lt"/>
              </a:rPr>
            </a:br>
            <a:r>
              <a:rPr lang="en-IN" sz="3600" dirty="0" smtClean="0">
                <a:latin typeface="+mn-lt"/>
              </a:rPr>
              <a:t>Price Relative = </a:t>
            </a:r>
            <a:r>
              <a:rPr lang="en-IN" sz="3600" dirty="0" smtClean="0"/>
              <a:t/>
            </a:r>
            <a:br>
              <a:rPr lang="en-IN" sz="3600" dirty="0" smtClean="0"/>
            </a:br>
            <a:endParaRPr lang="en-IN" sz="3600" dirty="0"/>
          </a:p>
        </p:txBody>
      </p:sp>
      <p:sp>
        <p:nvSpPr>
          <p:cNvPr id="3" name="Content Placeholder 2"/>
          <p:cNvSpPr>
            <a:spLocks noGrp="1"/>
          </p:cNvSpPr>
          <p:nvPr>
            <p:ph idx="1"/>
          </p:nvPr>
        </p:nvSpPr>
        <p:spPr>
          <a:xfrm>
            <a:off x="0" y="4000504"/>
            <a:ext cx="9144000" cy="2857496"/>
          </a:xfrm>
        </p:spPr>
        <p:txBody>
          <a:bodyPr>
            <a:normAutofit fontScale="77500" lnSpcReduction="20000"/>
          </a:bodyPr>
          <a:lstStyle/>
          <a:p>
            <a:pPr>
              <a:buNone/>
            </a:pPr>
            <a:r>
              <a:rPr lang="en-IN" b="1" dirty="0" smtClean="0"/>
              <a:t>    </a:t>
            </a:r>
            <a:r>
              <a:rPr lang="en-IN" sz="4200" b="1" dirty="0" smtClean="0"/>
              <a:t>USES:</a:t>
            </a:r>
            <a:endParaRPr lang="en-IN" sz="4200" dirty="0" smtClean="0"/>
          </a:p>
          <a:p>
            <a:pPr algn="just">
              <a:buNone/>
            </a:pPr>
            <a:r>
              <a:rPr lang="en-IN" sz="4200" dirty="0" smtClean="0"/>
              <a:t>Index numbers are today one of the most widely used statistical devices. They are particularly useful in measuring relative changes. In brief, the uses of Index numbers are shown below:</a:t>
            </a:r>
          </a:p>
          <a:p>
            <a:pPr lvl="0">
              <a:buNone/>
            </a:pPr>
            <a:r>
              <a:rPr lang="en-IN" sz="4200" dirty="0" smtClean="0"/>
              <a:t>1. They measure the relative change.</a:t>
            </a:r>
          </a:p>
          <a:p>
            <a:endParaRPr lang="en-IN" dirty="0"/>
          </a:p>
        </p:txBody>
      </p:sp>
      <p:sp>
        <p:nvSpPr>
          <p:cNvPr id="174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143240" y="3214686"/>
            <a:ext cx="4000528" cy="71438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429132"/>
          </a:xfrm>
        </p:spPr>
        <p:txBody>
          <a:bodyPr>
            <a:normAutofit fontScale="90000"/>
          </a:bodyPr>
          <a:lstStyle/>
          <a:p>
            <a:pPr lvl="0"/>
            <a:r>
              <a:rPr lang="en-IN" sz="4000" dirty="0" smtClean="0"/>
              <a:t>2</a:t>
            </a:r>
            <a:r>
              <a:rPr lang="en-IN" dirty="0" smtClean="0">
                <a:latin typeface="+mn-lt"/>
              </a:rPr>
              <a:t>. </a:t>
            </a:r>
            <a:r>
              <a:rPr lang="en-IN" sz="4000" dirty="0" smtClean="0">
                <a:latin typeface="+mn-lt"/>
              </a:rPr>
              <a:t>Index numbers help in studying trends.</a:t>
            </a:r>
            <a:br>
              <a:rPr lang="en-IN" sz="4000" dirty="0" smtClean="0">
                <a:latin typeface="+mn-lt"/>
              </a:rPr>
            </a:br>
            <a:r>
              <a:rPr lang="en-IN" sz="4000" dirty="0" smtClean="0">
                <a:latin typeface="+mn-lt"/>
              </a:rPr>
              <a:t>3. Index numbers help in policy formulation.</a:t>
            </a:r>
            <a:br>
              <a:rPr lang="en-IN" sz="4000" dirty="0" smtClean="0">
                <a:latin typeface="+mn-lt"/>
              </a:rPr>
            </a:br>
            <a:r>
              <a:rPr lang="en-IN" sz="4000" dirty="0" smtClean="0">
                <a:latin typeface="+mn-lt"/>
              </a:rPr>
              <a:t>4. Index numbers help in measuring the purchasing power of money.</a:t>
            </a:r>
            <a:br>
              <a:rPr lang="en-IN" sz="4000" dirty="0" smtClean="0">
                <a:latin typeface="+mn-lt"/>
              </a:rPr>
            </a:br>
            <a:r>
              <a:rPr lang="en-IN" sz="4000" dirty="0" smtClean="0">
                <a:latin typeface="+mn-lt"/>
              </a:rPr>
              <a:t>5. They compare the standard of living.</a:t>
            </a:r>
            <a:br>
              <a:rPr lang="en-IN" sz="4000" dirty="0" smtClean="0">
                <a:latin typeface="+mn-lt"/>
              </a:rPr>
            </a:br>
            <a:r>
              <a:rPr lang="en-IN" sz="4000" dirty="0" smtClean="0">
                <a:latin typeface="+mn-lt"/>
              </a:rPr>
              <a:t>6. They are the wage adjuster.</a:t>
            </a:r>
            <a:br>
              <a:rPr lang="en-IN" sz="4000" dirty="0" smtClean="0">
                <a:latin typeface="+mn-lt"/>
              </a:rPr>
            </a:br>
            <a:r>
              <a:rPr lang="en-IN" sz="4000" dirty="0" smtClean="0">
                <a:latin typeface="+mn-lt"/>
              </a:rPr>
              <a:t>7. They are economic barometers.</a:t>
            </a:r>
            <a:br>
              <a:rPr lang="en-IN" sz="4000" dirty="0" smtClean="0">
                <a:latin typeface="+mn-lt"/>
              </a:rPr>
            </a:br>
            <a:r>
              <a:rPr lang="en-IN" sz="4000" dirty="0" smtClean="0">
                <a:latin typeface="+mn-lt"/>
              </a:rPr>
              <a:t>8. Index numbers are good guides.</a:t>
            </a:r>
            <a:endParaRPr lang="en-IN" sz="4000" dirty="0">
              <a:latin typeface="+mn-lt"/>
            </a:endParaRPr>
          </a:p>
        </p:txBody>
      </p:sp>
      <p:sp>
        <p:nvSpPr>
          <p:cNvPr id="3" name="Content Placeholder 2"/>
          <p:cNvSpPr>
            <a:spLocks noGrp="1"/>
          </p:cNvSpPr>
          <p:nvPr>
            <p:ph idx="1"/>
          </p:nvPr>
        </p:nvSpPr>
        <p:spPr>
          <a:xfrm>
            <a:off x="0" y="4500570"/>
            <a:ext cx="9144000" cy="2357430"/>
          </a:xfrm>
        </p:spPr>
        <p:txBody>
          <a:bodyPr>
            <a:noAutofit/>
          </a:bodyPr>
          <a:lstStyle/>
          <a:p>
            <a:r>
              <a:rPr lang="en-IN" sz="3600" b="1" dirty="0" smtClean="0"/>
              <a:t>Limitation of Index Numbers:</a:t>
            </a:r>
            <a:endParaRPr lang="en-IN" sz="3600" dirty="0" smtClean="0"/>
          </a:p>
          <a:p>
            <a:pPr>
              <a:buNone/>
            </a:pPr>
            <a:r>
              <a:rPr lang="en-IN" sz="3200" dirty="0" smtClean="0"/>
              <a:t>Even though index numbers are very important in business and economic activities, they have their own limitations; they are</a:t>
            </a:r>
          </a:p>
          <a:p>
            <a:pPr>
              <a:buNone/>
            </a:pPr>
            <a:endParaRPr lang="en-IN"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000636"/>
          </a:xfrm>
        </p:spPr>
        <p:txBody>
          <a:bodyPr>
            <a:normAutofit fontScale="90000"/>
          </a:bodyPr>
          <a:lstStyle/>
          <a:p>
            <a:pPr lvl="0" algn="ctr"/>
            <a:r>
              <a:rPr lang="en-IN" dirty="0" smtClean="0"/>
              <a:t>1. </a:t>
            </a:r>
            <a:r>
              <a:rPr lang="en-IN" sz="4000" dirty="0" smtClean="0">
                <a:latin typeface="+mn-lt"/>
              </a:rPr>
              <a:t>There may be error in each stage of the construction of the index number, namely selection of commodities, selection of base period, selection of weight, etc.</a:t>
            </a:r>
            <a:br>
              <a:rPr lang="en-IN" sz="4000" dirty="0" smtClean="0">
                <a:latin typeface="+mn-lt"/>
              </a:rPr>
            </a:br>
            <a:r>
              <a:rPr lang="en-IN" sz="4000" dirty="0" smtClean="0">
                <a:latin typeface="+mn-lt"/>
              </a:rPr>
              <a:t>2. Index numbers may not represent the exact change in the price level, because they are based on   sample data.</a:t>
            </a:r>
            <a:r>
              <a:rPr lang="en-IN" dirty="0" smtClean="0"/>
              <a:t/>
            </a:r>
            <a:br>
              <a:rPr lang="en-IN" dirty="0" smtClean="0"/>
            </a:br>
            <a:endParaRPr lang="en-IN" dirty="0"/>
          </a:p>
        </p:txBody>
      </p:sp>
      <p:sp>
        <p:nvSpPr>
          <p:cNvPr id="3" name="Content Placeholder 2"/>
          <p:cNvSpPr>
            <a:spLocks noGrp="1"/>
          </p:cNvSpPr>
          <p:nvPr>
            <p:ph idx="1"/>
          </p:nvPr>
        </p:nvSpPr>
        <p:spPr>
          <a:xfrm>
            <a:off x="0" y="4429132"/>
            <a:ext cx="9144000" cy="2428868"/>
          </a:xfrm>
        </p:spPr>
        <p:txBody>
          <a:bodyPr>
            <a:normAutofit/>
          </a:bodyPr>
          <a:lstStyle/>
          <a:p>
            <a:pPr lvl="0" algn="just">
              <a:buNone/>
            </a:pPr>
            <a:r>
              <a:rPr lang="en-IN" sz="4000" dirty="0" smtClean="0"/>
              <a:t>3. </a:t>
            </a:r>
            <a:r>
              <a:rPr lang="en-IN" sz="3600" dirty="0" smtClean="0"/>
              <a:t>Tastes, habits and customs of people change in course of time and may make the weighting not suitable for the present data.</a:t>
            </a:r>
          </a:p>
          <a:p>
            <a:endParaRPr lang="en-IN"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643446"/>
          </a:xfrm>
        </p:spPr>
        <p:txBody>
          <a:bodyPr>
            <a:normAutofit fontScale="90000"/>
          </a:bodyPr>
          <a:lstStyle/>
          <a:p>
            <a:pPr lvl="0" algn="just"/>
            <a:r>
              <a:rPr lang="en-IN" sz="4000" dirty="0" smtClean="0"/>
              <a:t/>
            </a:r>
            <a:br>
              <a:rPr lang="en-IN" sz="4000" dirty="0" smtClean="0"/>
            </a:br>
            <a:r>
              <a:rPr lang="en-IN" sz="4000" dirty="0" smtClean="0"/>
              <a:t/>
            </a:r>
            <a:br>
              <a:rPr lang="en-IN" sz="4000" dirty="0" smtClean="0"/>
            </a:br>
            <a:r>
              <a:rPr lang="en-IN" sz="4000" dirty="0" smtClean="0"/>
              <a:t/>
            </a:r>
            <a:br>
              <a:rPr lang="en-IN" sz="4000" dirty="0" smtClean="0"/>
            </a:br>
            <a:r>
              <a:rPr lang="en-IN" sz="4000" dirty="0" smtClean="0"/>
              <a:t>4</a:t>
            </a:r>
            <a:r>
              <a:rPr lang="en-IN" sz="4000" dirty="0" smtClean="0">
                <a:latin typeface="+mn-lt"/>
              </a:rPr>
              <a:t>. By selecting a suitable year as the base year, selfish persons may get their desired results.</a:t>
            </a:r>
            <a:br>
              <a:rPr lang="en-IN" sz="4000" dirty="0" smtClean="0">
                <a:latin typeface="+mn-lt"/>
              </a:rPr>
            </a:br>
            <a:r>
              <a:rPr lang="en-IN" sz="4000" dirty="0" smtClean="0">
                <a:latin typeface="+mn-lt"/>
              </a:rPr>
              <a:t/>
            </a:r>
            <a:br>
              <a:rPr lang="en-IN" sz="4000" dirty="0" smtClean="0">
                <a:latin typeface="+mn-lt"/>
              </a:rPr>
            </a:br>
            <a:r>
              <a:rPr lang="en-IN" sz="4000" dirty="0" smtClean="0">
                <a:latin typeface="+mn-lt"/>
              </a:rPr>
              <a:t>5. In each index there is an index error, because there is no formula for measuring the price changes. So there is the formula error.</a:t>
            </a:r>
            <a:r>
              <a:rPr lang="en-IN" dirty="0" smtClean="0">
                <a:latin typeface="+mn-lt"/>
              </a:rPr>
              <a:t/>
            </a:r>
            <a:br>
              <a:rPr lang="en-IN" dirty="0" smtClean="0">
                <a:latin typeface="+mn-lt"/>
              </a:rPr>
            </a:br>
            <a:r>
              <a:rPr lang="en-IN" dirty="0" smtClean="0">
                <a:latin typeface="+mn-lt"/>
              </a:rPr>
              <a:t> </a:t>
            </a:r>
            <a:r>
              <a:rPr lang="en-IN" dirty="0" smtClean="0"/>
              <a:t/>
            </a:r>
            <a:br>
              <a:rPr lang="en-IN" dirty="0" smtClean="0"/>
            </a:br>
            <a:endParaRPr lang="en-IN" dirty="0"/>
          </a:p>
        </p:txBody>
      </p:sp>
      <p:sp>
        <p:nvSpPr>
          <p:cNvPr id="3" name="Content Placeholder 2"/>
          <p:cNvSpPr>
            <a:spLocks noGrp="1"/>
          </p:cNvSpPr>
          <p:nvPr>
            <p:ph idx="1"/>
          </p:nvPr>
        </p:nvSpPr>
        <p:spPr>
          <a:xfrm>
            <a:off x="0" y="3429000"/>
            <a:ext cx="9144000" cy="3429000"/>
          </a:xfrm>
        </p:spPr>
        <p:txBody>
          <a:bodyPr>
            <a:normAutofit/>
          </a:bodyPr>
          <a:lstStyle/>
          <a:p>
            <a:r>
              <a:rPr lang="en-IN" sz="3200" dirty="0" smtClean="0"/>
              <a:t>TYPES OF INDEX NUMBERS:</a:t>
            </a:r>
          </a:p>
          <a:p>
            <a:pPr>
              <a:buNone/>
            </a:pPr>
            <a:r>
              <a:rPr lang="en-IN" sz="3200" dirty="0" smtClean="0"/>
              <a:t>  There are three types of Index numbers and they are :</a:t>
            </a:r>
          </a:p>
          <a:p>
            <a:pPr lvl="0"/>
            <a:r>
              <a:rPr lang="en-IN" sz="3200" dirty="0" smtClean="0"/>
              <a:t>Price Index</a:t>
            </a:r>
          </a:p>
          <a:p>
            <a:pPr lvl="0"/>
            <a:r>
              <a:rPr lang="en-IN" sz="3200" dirty="0" smtClean="0"/>
              <a:t>Quantity Index</a:t>
            </a:r>
          </a:p>
          <a:p>
            <a:pPr lvl="0"/>
            <a:r>
              <a:rPr lang="en-IN" sz="3200" dirty="0" smtClean="0"/>
              <a:t>Value Index</a:t>
            </a:r>
          </a:p>
          <a:p>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145</TotalTime>
  <Words>848</Words>
  <Application>Microsoft Office PowerPoint</Application>
  <PresentationFormat>On-screen Show (4:3)</PresentationFormat>
  <Paragraphs>78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BUSINESS STATISTICS TOPIC : INDEX NUMBERS</vt:lpstr>
      <vt:lpstr>Syllabus Of Business Statistics:</vt:lpstr>
      <vt:lpstr>   UNIT – IV: Index Numbers and Time Series           10 4.1 Index numbers: Meaning and uses, methods of construction of price and quantity index numbers.  4.2 Test of adequacy of index numbers. 4.3 Consumer price index numbers. 4.4 Analysis of Time Series: Components of time     series, determination of trend – moving averages method and method of least squares (linear trend only)    </vt:lpstr>
      <vt:lpstr>   </vt:lpstr>
      <vt:lpstr>Notation Used in Index Numbers: P0  = Price in the base year P1  =  Price in the current year q0  = Quantity in the base year q1 =  Quantity in the current year p01 =  Price Index number of the current year with reference to the base year. Q01  = Quantity Index number of the current year with reference to the base year. W =  Weight assigned to a commodity according to its relative importance in the group. P10   = Price Index number of the base year with reference to the current year. Q10  = Quantity Index number of the base year with reference to the current year</vt:lpstr>
      <vt:lpstr>PRICE RELATIVES: A price relatives or simply a relative is the ratio of the price of a certain commodity at the current year to its price at the base year expressed as a percentage. Thus, Price Relative =  </vt:lpstr>
      <vt:lpstr>2. Index numbers help in studying trends. 3. Index numbers help in policy formulation. 4. Index numbers help in measuring the purchasing power of money. 5. They compare the standard of living. 6. They are the wage adjuster. 7. They are economic barometers. 8. Index numbers are good guides.</vt:lpstr>
      <vt:lpstr>1. There may be error in each stage of the construction of the index number, namely selection of commodities, selection of base period, selection of weight, etc. 2. Index numbers may not represent the exact change in the price level, because they are based on   sample data. </vt:lpstr>
      <vt:lpstr>   4. By selecting a suitable year as the base year, selfish persons may get their desired results.  5. In each index there is an index error, because there is no formula for measuring the price changes. So there is the formula error.   </vt:lpstr>
      <vt:lpstr>a) Price Index: It is an index number which compares the prices for group of commodities at a certain time or at a place with prices of a base period. There are wholesale price index numbers and retail price index numbers. </vt:lpstr>
      <vt:lpstr> (b) Quantity Index: Quantity index numbers study the changes in the volume of goods produced or consumed. For example, industrial productions, agricultural production, import, export etc. They are useful and helpful to study the output in an economy. </vt:lpstr>
      <vt:lpstr>METHODS OF CONSTRUCTING INDEX NUMBERS: The formulae which are used for constructing index numbers can be classified as A. Un weighted (simple) index numbers B. Weighted index numbers  </vt:lpstr>
      <vt:lpstr>Simple Aggregative Method : The prices of the different commodities of the current year are added and the total is divided by the sum of the prices of the base year commodity and multiplied by 100,  symbolically,    </vt:lpstr>
      <vt:lpstr>Slide 14</vt:lpstr>
      <vt:lpstr>B. Paasche’s method: In this method, the current year quantities are taken as weights: symbolically,                        P01 (Pa) =  </vt:lpstr>
      <vt:lpstr>Fisher’s Ideal method: Fisher’s price index nuer is given by the geometric mean of Laspeyre’s  and Paasche’s methods, symbolically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STATISTICS</dc:title>
  <dc:creator>HP</dc:creator>
  <cp:lastModifiedBy>HP</cp:lastModifiedBy>
  <cp:revision>17</cp:revision>
  <dcterms:created xsi:type="dcterms:W3CDTF">2019-05-03T06:19:13Z</dcterms:created>
  <dcterms:modified xsi:type="dcterms:W3CDTF">2019-05-04T05:31:18Z</dcterms:modified>
</cp:coreProperties>
</file>